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9" r:id="rId1"/>
    <p:sldMasterId id="2147483650" r:id="rId2"/>
    <p:sldMasterId id="2147483699" r:id="rId3"/>
  </p:sldMasterIdLst>
  <p:notesMasterIdLst>
    <p:notesMasterId r:id="rId12"/>
  </p:notesMasterIdLst>
  <p:handoutMasterIdLst>
    <p:handoutMasterId r:id="rId13"/>
  </p:handoutMasterIdLst>
  <p:sldIdLst>
    <p:sldId id="257" r:id="rId4"/>
    <p:sldId id="387" r:id="rId5"/>
    <p:sldId id="386" r:id="rId6"/>
    <p:sldId id="385" r:id="rId7"/>
    <p:sldId id="388" r:id="rId8"/>
    <p:sldId id="389" r:id="rId9"/>
    <p:sldId id="390" r:id="rId10"/>
    <p:sldId id="272" r:id="rId11"/>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D8F"/>
    <a:srgbClr val="FEFAF0"/>
    <a:srgbClr val="F7842D"/>
    <a:srgbClr val="F9A667"/>
    <a:srgbClr val="FFCCFF"/>
    <a:srgbClr val="996633"/>
    <a:srgbClr val="FCCFAE"/>
    <a:srgbClr val="FFE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EC20E35-A176-4012-BC5E-935CFFF8708E}" styleName="Medium Style 3">
    <a:wholeTbl>
      <a:tcTxStyle>
        <a:fontRef idx="minor">
          <a:srgbClr val="00000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26" autoAdjust="0"/>
    <p:restoredTop sz="81069" autoAdjust="0"/>
  </p:normalViewPr>
  <p:slideViewPr>
    <p:cSldViewPr snapToGrid="0">
      <p:cViewPr varScale="1">
        <p:scale>
          <a:sx n="93" d="100"/>
          <a:sy n="93" d="100"/>
        </p:scale>
        <p:origin x="1416"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99" name="Header Placeholder 1"/>
          <p:cNvSpPr>
            <a:spLocks noGrp="1"/>
          </p:cNvSpPr>
          <p:nvPr>
            <p:ph type="hdr" sz="quarter"/>
          </p:nvPr>
        </p:nvSpPr>
        <p:spPr>
          <a:xfrm>
            <a:off x="0" y="1"/>
            <a:ext cx="2985170" cy="500273"/>
          </a:xfrm>
          <a:prstGeom prst="rect">
            <a:avLst/>
          </a:prstGeom>
        </p:spPr>
        <p:txBody>
          <a:bodyPr vert="horz" lIns="91440" tIns="45720" rIns="91440" bIns="45720" rtlCol="0"/>
          <a:lstStyle>
            <a:lvl1pPr algn="l">
              <a:defRPr sz="1200"/>
            </a:lvl1pPr>
          </a:lstStyle>
          <a:p>
            <a:endParaRPr lang="en-US"/>
          </a:p>
        </p:txBody>
      </p:sp>
      <p:sp>
        <p:nvSpPr>
          <p:cNvPr id="1048900" name="Date Placeholder 2"/>
          <p:cNvSpPr>
            <a:spLocks noGrp="1"/>
          </p:cNvSpPr>
          <p:nvPr>
            <p:ph type="dt" sz="quarter" idx="1"/>
          </p:nvPr>
        </p:nvSpPr>
        <p:spPr>
          <a:xfrm>
            <a:off x="3901499" y="1"/>
            <a:ext cx="2985170" cy="500273"/>
          </a:xfrm>
          <a:prstGeom prst="rect">
            <a:avLst/>
          </a:prstGeom>
        </p:spPr>
        <p:txBody>
          <a:bodyPr vert="horz" lIns="91440" tIns="45720" rIns="91440" bIns="45720" rtlCol="0"/>
          <a:lstStyle>
            <a:lvl1pPr algn="r">
              <a:defRPr sz="1200"/>
            </a:lvl1pPr>
          </a:lstStyle>
          <a:p>
            <a:fld id="{4FF4B098-B259-4A96-A89A-E0EF9A1619A8}" type="datetimeFigureOut">
              <a:rPr lang="en-US" smtClean="0"/>
              <a:pPr/>
              <a:t>10/7/2024</a:t>
            </a:fld>
            <a:endParaRPr lang="en-US"/>
          </a:p>
        </p:txBody>
      </p:sp>
      <p:sp>
        <p:nvSpPr>
          <p:cNvPr id="1048901" name="Footer Placeholder 3"/>
          <p:cNvSpPr>
            <a:spLocks noGrp="1"/>
          </p:cNvSpPr>
          <p:nvPr>
            <p:ph type="ftr" sz="quarter" idx="2"/>
          </p:nvPr>
        </p:nvSpPr>
        <p:spPr>
          <a:xfrm>
            <a:off x="0" y="9516784"/>
            <a:ext cx="2985170" cy="500273"/>
          </a:xfrm>
          <a:prstGeom prst="rect">
            <a:avLst/>
          </a:prstGeom>
        </p:spPr>
        <p:txBody>
          <a:bodyPr vert="horz" lIns="91440" tIns="45720" rIns="91440" bIns="45720" rtlCol="0" anchor="b"/>
          <a:lstStyle>
            <a:lvl1pPr algn="l">
              <a:defRPr sz="1200"/>
            </a:lvl1pPr>
          </a:lstStyle>
          <a:p>
            <a:endParaRPr lang="en-US"/>
          </a:p>
        </p:txBody>
      </p:sp>
      <p:sp>
        <p:nvSpPr>
          <p:cNvPr id="1048902" name="Slide Number Placeholder 4"/>
          <p:cNvSpPr>
            <a:spLocks noGrp="1"/>
          </p:cNvSpPr>
          <p:nvPr>
            <p:ph type="sldNum" sz="quarter" idx="3"/>
          </p:nvPr>
        </p:nvSpPr>
        <p:spPr>
          <a:xfrm>
            <a:off x="3901499" y="9516784"/>
            <a:ext cx="2985170" cy="500273"/>
          </a:xfrm>
          <a:prstGeom prst="rect">
            <a:avLst/>
          </a:prstGeom>
        </p:spPr>
        <p:txBody>
          <a:bodyPr vert="horz" lIns="91440" tIns="45720" rIns="91440" bIns="45720" rtlCol="0" anchor="b"/>
          <a:lstStyle>
            <a:lvl1pPr algn="r">
              <a:defRPr sz="1200"/>
            </a:lvl1pPr>
          </a:lstStyle>
          <a:p>
            <a:fld id="{84E02827-2913-4753-9F05-56951AED1D49}" type="slidenum">
              <a:rPr lang="en-US" smtClean="0"/>
              <a:pPr/>
              <a:t>‹#›</a:t>
            </a:fld>
            <a:endParaRPr lang="en-US"/>
          </a:p>
        </p:txBody>
      </p:sp>
    </p:spTree>
    <p:extLst>
      <p:ext uri="{BB962C8B-B14F-4D97-AF65-F5344CB8AC3E}">
        <p14:creationId xmlns:p14="http://schemas.microsoft.com/office/powerpoint/2010/main" val="1339596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93" name="Header Placeholder 1"/>
          <p:cNvSpPr>
            <a:spLocks noGrp="1"/>
          </p:cNvSpPr>
          <p:nvPr>
            <p:ph type="hdr" sz="quarter"/>
          </p:nvPr>
        </p:nvSpPr>
        <p:spPr>
          <a:xfrm>
            <a:off x="1" y="0"/>
            <a:ext cx="2984871" cy="502676"/>
          </a:xfrm>
          <a:prstGeom prst="rect">
            <a:avLst/>
          </a:prstGeom>
        </p:spPr>
        <p:txBody>
          <a:bodyPr vert="horz" lIns="96606" tIns="48303" rIns="96606" bIns="48303" rtlCol="0"/>
          <a:lstStyle>
            <a:lvl1pPr algn="l">
              <a:defRPr sz="1300"/>
            </a:lvl1pPr>
          </a:lstStyle>
          <a:p>
            <a:endParaRPr lang="en-IN"/>
          </a:p>
        </p:txBody>
      </p:sp>
      <p:sp>
        <p:nvSpPr>
          <p:cNvPr id="1048894" name="Date Placeholder 2"/>
          <p:cNvSpPr>
            <a:spLocks noGrp="1"/>
          </p:cNvSpPr>
          <p:nvPr>
            <p:ph type="dt" idx="1"/>
          </p:nvPr>
        </p:nvSpPr>
        <p:spPr>
          <a:xfrm>
            <a:off x="3901699" y="0"/>
            <a:ext cx="2984871" cy="502676"/>
          </a:xfrm>
          <a:prstGeom prst="rect">
            <a:avLst/>
          </a:prstGeom>
        </p:spPr>
        <p:txBody>
          <a:bodyPr vert="horz" lIns="96606" tIns="48303" rIns="96606" bIns="48303" rtlCol="0"/>
          <a:lstStyle>
            <a:lvl1pPr algn="r">
              <a:defRPr sz="1300"/>
            </a:lvl1pPr>
          </a:lstStyle>
          <a:p>
            <a:fld id="{DCE4C0B5-D360-43BB-9037-412BA54F1898}" type="datetimeFigureOut">
              <a:rPr lang="en-IN" smtClean="0"/>
              <a:pPr/>
              <a:t>07-10-2024</a:t>
            </a:fld>
            <a:endParaRPr lang="en-IN"/>
          </a:p>
        </p:txBody>
      </p:sp>
      <p:sp>
        <p:nvSpPr>
          <p:cNvPr id="1048895"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IN"/>
          </a:p>
        </p:txBody>
      </p:sp>
      <p:sp>
        <p:nvSpPr>
          <p:cNvPr id="1048896"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97" name="Footer Placeholder 5"/>
          <p:cNvSpPr>
            <a:spLocks noGrp="1"/>
          </p:cNvSpPr>
          <p:nvPr>
            <p:ph type="ftr" sz="quarter" idx="4"/>
          </p:nvPr>
        </p:nvSpPr>
        <p:spPr>
          <a:xfrm>
            <a:off x="1" y="9516039"/>
            <a:ext cx="2984871" cy="502674"/>
          </a:xfrm>
          <a:prstGeom prst="rect">
            <a:avLst/>
          </a:prstGeom>
        </p:spPr>
        <p:txBody>
          <a:bodyPr vert="horz" lIns="96606" tIns="48303" rIns="96606" bIns="48303" rtlCol="0" anchor="b"/>
          <a:lstStyle>
            <a:lvl1pPr algn="l">
              <a:defRPr sz="1300"/>
            </a:lvl1pPr>
          </a:lstStyle>
          <a:p>
            <a:endParaRPr lang="en-IN"/>
          </a:p>
        </p:txBody>
      </p:sp>
      <p:sp>
        <p:nvSpPr>
          <p:cNvPr id="1048898" name="Slide Number Placeholder 6"/>
          <p:cNvSpPr>
            <a:spLocks noGrp="1"/>
          </p:cNvSpPr>
          <p:nvPr>
            <p:ph type="sldNum" sz="quarter" idx="5"/>
          </p:nvPr>
        </p:nvSpPr>
        <p:spPr>
          <a:xfrm>
            <a:off x="3901699" y="9516039"/>
            <a:ext cx="2984871" cy="502674"/>
          </a:xfrm>
          <a:prstGeom prst="rect">
            <a:avLst/>
          </a:prstGeom>
        </p:spPr>
        <p:txBody>
          <a:bodyPr vert="horz" lIns="96606" tIns="48303" rIns="96606" bIns="48303" rtlCol="0" anchor="b"/>
          <a:lstStyle>
            <a:lvl1pPr algn="r">
              <a:defRPr sz="1300"/>
            </a:lvl1pPr>
          </a:lstStyle>
          <a:p>
            <a:fld id="{8577C18F-A48E-48AF-9320-2181B8B6F293}" type="slidenum">
              <a:rPr lang="en-IN" smtClean="0"/>
              <a:pPr/>
              <a:t>‹#›</a:t>
            </a:fld>
            <a:endParaRPr lang="en-IN"/>
          </a:p>
        </p:txBody>
      </p:sp>
    </p:spTree>
    <p:extLst>
      <p:ext uri="{BB962C8B-B14F-4D97-AF65-F5344CB8AC3E}">
        <p14:creationId xmlns:p14="http://schemas.microsoft.com/office/powerpoint/2010/main" val="1959487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77C18F-A48E-48AF-9320-2181B8B6F293}" type="slidenum">
              <a:rPr lang="en-IN" smtClean="0"/>
              <a:pPr/>
              <a:t>2</a:t>
            </a:fld>
            <a:endParaRPr lang="en-IN"/>
          </a:p>
        </p:txBody>
      </p:sp>
    </p:spTree>
    <p:extLst>
      <p:ext uri="{BB962C8B-B14F-4D97-AF65-F5344CB8AC3E}">
        <p14:creationId xmlns:p14="http://schemas.microsoft.com/office/powerpoint/2010/main" val="640090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77C18F-A48E-48AF-9320-2181B8B6F293}" type="slidenum">
              <a:rPr lang="en-IN" smtClean="0"/>
              <a:pPr/>
              <a:t>3</a:t>
            </a:fld>
            <a:endParaRPr lang="en-IN"/>
          </a:p>
        </p:txBody>
      </p:sp>
    </p:spTree>
    <p:extLst>
      <p:ext uri="{BB962C8B-B14F-4D97-AF65-F5344CB8AC3E}">
        <p14:creationId xmlns:p14="http://schemas.microsoft.com/office/powerpoint/2010/main" val="2779497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77C18F-A48E-48AF-9320-2181B8B6F293}" type="slidenum">
              <a:rPr lang="en-IN" smtClean="0"/>
              <a:pPr/>
              <a:t>4</a:t>
            </a:fld>
            <a:endParaRPr lang="en-IN"/>
          </a:p>
        </p:txBody>
      </p:sp>
    </p:spTree>
    <p:extLst>
      <p:ext uri="{BB962C8B-B14F-4D97-AF65-F5344CB8AC3E}">
        <p14:creationId xmlns:p14="http://schemas.microsoft.com/office/powerpoint/2010/main" val="3131459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77C18F-A48E-48AF-9320-2181B8B6F293}" type="slidenum">
              <a:rPr lang="en-IN" smtClean="0"/>
              <a:pPr/>
              <a:t>5</a:t>
            </a:fld>
            <a:endParaRPr lang="en-IN"/>
          </a:p>
        </p:txBody>
      </p:sp>
    </p:spTree>
    <p:extLst>
      <p:ext uri="{BB962C8B-B14F-4D97-AF65-F5344CB8AC3E}">
        <p14:creationId xmlns:p14="http://schemas.microsoft.com/office/powerpoint/2010/main" val="2222538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77C18F-A48E-48AF-9320-2181B8B6F293}" type="slidenum">
              <a:rPr lang="en-IN" smtClean="0"/>
              <a:pPr/>
              <a:t>6</a:t>
            </a:fld>
            <a:endParaRPr lang="en-IN"/>
          </a:p>
        </p:txBody>
      </p:sp>
    </p:spTree>
    <p:extLst>
      <p:ext uri="{BB962C8B-B14F-4D97-AF65-F5344CB8AC3E}">
        <p14:creationId xmlns:p14="http://schemas.microsoft.com/office/powerpoint/2010/main" val="390153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77C18F-A48E-48AF-9320-2181B8B6F293}" type="slidenum">
              <a:rPr lang="en-IN" smtClean="0"/>
              <a:pPr/>
              <a:t>7</a:t>
            </a:fld>
            <a:endParaRPr lang="en-IN"/>
          </a:p>
        </p:txBody>
      </p:sp>
    </p:spTree>
    <p:extLst>
      <p:ext uri="{BB962C8B-B14F-4D97-AF65-F5344CB8AC3E}">
        <p14:creationId xmlns:p14="http://schemas.microsoft.com/office/powerpoint/2010/main" val="1899731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94"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1048695"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1048696"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97" name="Footer Placeholder 4"/>
          <p:cNvSpPr>
            <a:spLocks noGrp="1"/>
          </p:cNvSpPr>
          <p:nvPr>
            <p:ph type="ftr" sz="quarter" idx="11"/>
          </p:nvPr>
        </p:nvSpPr>
        <p:spPr/>
        <p:txBody>
          <a:bodyPr/>
          <a:lstStyle/>
          <a:p>
            <a:endParaRPr lang="en-IN"/>
          </a:p>
        </p:txBody>
      </p:sp>
      <p:sp>
        <p:nvSpPr>
          <p:cNvPr id="1048698"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88" name="Title 1"/>
          <p:cNvSpPr>
            <a:spLocks noGrp="1"/>
          </p:cNvSpPr>
          <p:nvPr>
            <p:ph type="title"/>
          </p:nvPr>
        </p:nvSpPr>
        <p:spPr/>
        <p:txBody>
          <a:bodyPr/>
          <a:lstStyle/>
          <a:p>
            <a:r>
              <a:rPr lang="en-US"/>
              <a:t>Click to edit Master title style</a:t>
            </a:r>
            <a:endParaRPr lang="en-IN"/>
          </a:p>
        </p:txBody>
      </p:sp>
      <p:sp>
        <p:nvSpPr>
          <p:cNvPr id="1048689"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90"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91" name="Footer Placeholder 4"/>
          <p:cNvSpPr>
            <a:spLocks noGrp="1"/>
          </p:cNvSpPr>
          <p:nvPr>
            <p:ph type="ftr" sz="quarter" idx="11"/>
          </p:nvPr>
        </p:nvSpPr>
        <p:spPr/>
        <p:txBody>
          <a:bodyPr/>
          <a:lstStyle/>
          <a:p>
            <a:endParaRPr lang="en-IN"/>
          </a:p>
        </p:txBody>
      </p:sp>
      <p:sp>
        <p:nvSpPr>
          <p:cNvPr id="1048692"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
        <p:nvSpPr>
          <p:cNvPr id="1048693" name="Rectangle 6"/>
          <p:cNvSpPr/>
          <p:nvPr userDrawn="1"/>
        </p:nvSpPr>
        <p:spPr>
          <a:xfrm>
            <a:off x="8705462" y="6718615"/>
            <a:ext cx="3486538" cy="121298"/>
          </a:xfrm>
          <a:prstGeom prst="rect">
            <a:avLst/>
          </a:prstGeom>
          <a:solidFill>
            <a:srgbClr val="FCCF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14"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1048715"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48716"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17" name="Footer Placeholder 4"/>
          <p:cNvSpPr>
            <a:spLocks noGrp="1"/>
          </p:cNvSpPr>
          <p:nvPr>
            <p:ph type="ftr" sz="quarter" idx="11"/>
          </p:nvPr>
        </p:nvSpPr>
        <p:spPr/>
        <p:txBody>
          <a:bodyPr/>
          <a:lstStyle/>
          <a:p>
            <a:endParaRPr lang="en-IN"/>
          </a:p>
        </p:txBody>
      </p:sp>
      <p:sp>
        <p:nvSpPr>
          <p:cNvPr id="1048718"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08" name="Title 1"/>
          <p:cNvSpPr>
            <a:spLocks noGrp="1"/>
          </p:cNvSpPr>
          <p:nvPr>
            <p:ph type="title"/>
          </p:nvPr>
        </p:nvSpPr>
        <p:spPr/>
        <p:txBody>
          <a:bodyPr/>
          <a:lstStyle/>
          <a:p>
            <a:r>
              <a:rPr lang="en-US"/>
              <a:t>Click to edit Master title style</a:t>
            </a:r>
            <a:endParaRPr lang="en-IN"/>
          </a:p>
        </p:txBody>
      </p:sp>
      <p:sp>
        <p:nvSpPr>
          <p:cNvPr id="1048709"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10"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11"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12" name="Footer Placeholder 5"/>
          <p:cNvSpPr>
            <a:spLocks noGrp="1"/>
          </p:cNvSpPr>
          <p:nvPr>
            <p:ph type="ftr" sz="quarter" idx="11"/>
          </p:nvPr>
        </p:nvSpPr>
        <p:spPr/>
        <p:txBody>
          <a:bodyPr/>
          <a:lstStyle/>
          <a:p>
            <a:endParaRPr lang="en-IN"/>
          </a:p>
        </p:txBody>
      </p:sp>
      <p:sp>
        <p:nvSpPr>
          <p:cNvPr id="1048713"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55"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1048656"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57"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58"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59"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60" name="Date Placeholder 6"/>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61" name="Footer Placeholder 7"/>
          <p:cNvSpPr>
            <a:spLocks noGrp="1"/>
          </p:cNvSpPr>
          <p:nvPr>
            <p:ph type="ftr" sz="quarter" idx="11"/>
          </p:nvPr>
        </p:nvSpPr>
        <p:spPr/>
        <p:txBody>
          <a:bodyPr/>
          <a:lstStyle/>
          <a:p>
            <a:endParaRPr lang="en-IN"/>
          </a:p>
        </p:txBody>
      </p:sp>
      <p:sp>
        <p:nvSpPr>
          <p:cNvPr id="1048662" name="Slide Number Placeholder 8"/>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99" name="Title 1"/>
          <p:cNvSpPr>
            <a:spLocks noGrp="1"/>
          </p:cNvSpPr>
          <p:nvPr>
            <p:ph type="title"/>
          </p:nvPr>
        </p:nvSpPr>
        <p:spPr/>
        <p:txBody>
          <a:bodyPr/>
          <a:lstStyle/>
          <a:p>
            <a:r>
              <a:rPr lang="en-US"/>
              <a:t>Click to edit Master title style</a:t>
            </a:r>
            <a:endParaRPr lang="en-IN"/>
          </a:p>
        </p:txBody>
      </p:sp>
      <p:sp>
        <p:nvSpPr>
          <p:cNvPr id="1048700" name="Date Placeholder 2"/>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01" name="Footer Placeholder 3"/>
          <p:cNvSpPr>
            <a:spLocks noGrp="1"/>
          </p:cNvSpPr>
          <p:nvPr>
            <p:ph type="ftr" sz="quarter" idx="11"/>
          </p:nvPr>
        </p:nvSpPr>
        <p:spPr/>
        <p:txBody>
          <a:bodyPr/>
          <a:lstStyle/>
          <a:p>
            <a:endParaRPr lang="en-IN"/>
          </a:p>
        </p:txBody>
      </p:sp>
      <p:sp>
        <p:nvSpPr>
          <p:cNvPr id="1048702" name="Slide Number Placeholder 4"/>
          <p:cNvSpPr>
            <a:spLocks noGrp="1"/>
          </p:cNvSpPr>
          <p:nvPr>
            <p:ph type="sldNum" sz="quarter" idx="12"/>
          </p:nvPr>
        </p:nvSpPr>
        <p:spPr/>
        <p:txBody>
          <a:bodyPr/>
          <a:lstStyle/>
          <a:p>
            <a:fld id="{BC9E8805-7077-4D4C-91EF-AF296A82CD51}" type="slidenum">
              <a:rPr lang="en-IN" smtClean="0"/>
              <a:pPr/>
              <a:t>‹#›</a:t>
            </a:fld>
            <a:endParaRPr lang="en-IN"/>
          </a:p>
        </p:txBody>
      </p:sp>
      <p:grpSp>
        <p:nvGrpSpPr>
          <p:cNvPr id="103" name="Group 5"/>
          <p:cNvGrpSpPr/>
          <p:nvPr userDrawn="1"/>
        </p:nvGrpSpPr>
        <p:grpSpPr>
          <a:xfrm>
            <a:off x="0" y="18087"/>
            <a:ext cx="12192000" cy="347038"/>
            <a:chOff x="0" y="6496903"/>
            <a:chExt cx="12192000" cy="227668"/>
          </a:xfrm>
        </p:grpSpPr>
        <p:sp>
          <p:nvSpPr>
            <p:cNvPr id="1048703" name="Rectangle 6"/>
            <p:cNvSpPr/>
            <p:nvPr/>
          </p:nvSpPr>
          <p:spPr>
            <a:xfrm>
              <a:off x="0" y="6610737"/>
              <a:ext cx="12192000" cy="113834"/>
            </a:xfrm>
            <a:prstGeom prst="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48704" name="Rectangle 7"/>
            <p:cNvSpPr/>
            <p:nvPr/>
          </p:nvSpPr>
          <p:spPr>
            <a:xfrm>
              <a:off x="0" y="6496903"/>
              <a:ext cx="12192000" cy="113834"/>
            </a:xfrm>
            <a:prstGeom prst="rect">
              <a:avLst/>
            </a:prstGeom>
            <a:solidFill>
              <a:srgbClr val="F9A6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04" name="Group 8"/>
          <p:cNvGrpSpPr/>
          <p:nvPr userDrawn="1"/>
        </p:nvGrpSpPr>
        <p:grpSpPr>
          <a:xfrm>
            <a:off x="0" y="6718615"/>
            <a:ext cx="8612155" cy="121298"/>
            <a:chOff x="0" y="214604"/>
            <a:chExt cx="8612155" cy="121298"/>
          </a:xfrm>
        </p:grpSpPr>
        <p:sp>
          <p:nvSpPr>
            <p:cNvPr id="1048705" name="Rectangle 9"/>
            <p:cNvSpPr/>
            <p:nvPr/>
          </p:nvSpPr>
          <p:spPr>
            <a:xfrm>
              <a:off x="0" y="214604"/>
              <a:ext cx="4646645" cy="121298"/>
            </a:xfrm>
            <a:prstGeom prst="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48706" name="Rectangle 10"/>
            <p:cNvSpPr/>
            <p:nvPr/>
          </p:nvSpPr>
          <p:spPr>
            <a:xfrm>
              <a:off x="4758613" y="214604"/>
              <a:ext cx="3853542" cy="121298"/>
            </a:xfrm>
            <a:prstGeom prst="rect">
              <a:avLst/>
            </a:prstGeom>
            <a:solidFill>
              <a:srgbClr val="F9A6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048707" name="Rectangle 11"/>
          <p:cNvSpPr/>
          <p:nvPr userDrawn="1"/>
        </p:nvSpPr>
        <p:spPr>
          <a:xfrm>
            <a:off x="8705462" y="6718615"/>
            <a:ext cx="3486538" cy="121298"/>
          </a:xfrm>
          <a:prstGeom prst="rect">
            <a:avLst/>
          </a:prstGeom>
          <a:solidFill>
            <a:srgbClr val="FCCF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97152" name="Picture 2" descr="Lion Capital of Ashoka Sarnath State Emblem of India National symbols of  India, symbol, miscellaneous, india, national Emblem png | PNGWing"/>
          <p:cNvPicPr>
            <a:picLocks noChangeAspect="1" noChangeArrowheads="1"/>
          </p:cNvPicPr>
          <p:nvPr userDrawn="1"/>
        </p:nvPicPr>
        <p:blipFill>
          <a:blip r:embed="rId2" cstate="print"/>
          <a:srcRect/>
          <a:stretch>
            <a:fillRect/>
          </a:stretch>
        </p:blipFill>
        <p:spPr bwMode="auto">
          <a:xfrm>
            <a:off x="-1" y="417345"/>
            <a:ext cx="746975" cy="741753"/>
          </a:xfrm>
          <a:prstGeom prst="rect">
            <a:avLst/>
          </a:prstGeom>
          <a:noFill/>
        </p:spPr>
      </p:pic>
      <p:pic>
        <p:nvPicPr>
          <p:cNvPr id="2097153" name="Picture 13" descr="https://eproceedings.epfindia.gov.in/epfo/images/epfo-logo.png"/>
          <p:cNvPicPr>
            <a:picLocks noChangeAspect="1" noChangeArrowheads="1"/>
          </p:cNvPicPr>
          <p:nvPr userDrawn="1"/>
        </p:nvPicPr>
        <p:blipFill>
          <a:blip r:embed="rId3" cstate="print"/>
          <a:srcRect/>
          <a:stretch>
            <a:fillRect/>
          </a:stretch>
        </p:blipFill>
        <p:spPr bwMode="auto">
          <a:xfrm>
            <a:off x="11393510" y="353096"/>
            <a:ext cx="798490" cy="741608"/>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73" name="Date Placeholder 1"/>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74" name="Footer Placeholder 2"/>
          <p:cNvSpPr>
            <a:spLocks noGrp="1"/>
          </p:cNvSpPr>
          <p:nvPr>
            <p:ph type="ftr" sz="quarter" idx="11"/>
          </p:nvPr>
        </p:nvSpPr>
        <p:spPr/>
        <p:txBody>
          <a:bodyPr/>
          <a:lstStyle/>
          <a:p>
            <a:endParaRPr lang="en-IN"/>
          </a:p>
        </p:txBody>
      </p:sp>
      <p:sp>
        <p:nvSpPr>
          <p:cNvPr id="1048675" name="Slide Number Placeholder 3"/>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76"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1048677"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78"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79"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80" name="Footer Placeholder 5"/>
          <p:cNvSpPr>
            <a:spLocks noGrp="1"/>
          </p:cNvSpPr>
          <p:nvPr>
            <p:ph type="ftr" sz="quarter" idx="11"/>
          </p:nvPr>
        </p:nvSpPr>
        <p:spPr/>
        <p:txBody>
          <a:bodyPr/>
          <a:lstStyle/>
          <a:p>
            <a:endParaRPr lang="en-IN"/>
          </a:p>
        </p:txBody>
      </p:sp>
      <p:sp>
        <p:nvSpPr>
          <p:cNvPr id="1048681"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8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104868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104868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85"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86" name="Footer Placeholder 5"/>
          <p:cNvSpPr>
            <a:spLocks noGrp="1"/>
          </p:cNvSpPr>
          <p:nvPr>
            <p:ph type="ftr" sz="quarter" idx="11"/>
          </p:nvPr>
        </p:nvSpPr>
        <p:spPr/>
        <p:txBody>
          <a:bodyPr/>
          <a:lstStyle/>
          <a:p>
            <a:endParaRPr lang="en-IN"/>
          </a:p>
        </p:txBody>
      </p:sp>
      <p:sp>
        <p:nvSpPr>
          <p:cNvPr id="1048687"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68" name="Title 1"/>
          <p:cNvSpPr>
            <a:spLocks noGrp="1"/>
          </p:cNvSpPr>
          <p:nvPr>
            <p:ph type="title"/>
          </p:nvPr>
        </p:nvSpPr>
        <p:spPr/>
        <p:txBody>
          <a:bodyPr/>
          <a:lstStyle/>
          <a:p>
            <a:r>
              <a:rPr lang="en-US"/>
              <a:t>Click to edit Master title style</a:t>
            </a:r>
            <a:endParaRPr lang="en-IN"/>
          </a:p>
        </p:txBody>
      </p:sp>
      <p:sp>
        <p:nvSpPr>
          <p:cNvPr id="1048669"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70"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71" name="Footer Placeholder 4"/>
          <p:cNvSpPr>
            <a:spLocks noGrp="1"/>
          </p:cNvSpPr>
          <p:nvPr>
            <p:ph type="ftr" sz="quarter" idx="11"/>
          </p:nvPr>
        </p:nvSpPr>
        <p:spPr/>
        <p:txBody>
          <a:bodyPr/>
          <a:lstStyle/>
          <a:p>
            <a:endParaRPr lang="en-IN"/>
          </a:p>
        </p:txBody>
      </p:sp>
      <p:sp>
        <p:nvSpPr>
          <p:cNvPr id="1048672"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63"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1048664"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65"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666" name="Footer Placeholder 4"/>
          <p:cNvSpPr>
            <a:spLocks noGrp="1"/>
          </p:cNvSpPr>
          <p:nvPr>
            <p:ph type="ftr" sz="quarter" idx="11"/>
          </p:nvPr>
        </p:nvSpPr>
        <p:spPr/>
        <p:txBody>
          <a:bodyPr/>
          <a:lstStyle/>
          <a:p>
            <a:endParaRPr lang="en-IN"/>
          </a:p>
        </p:txBody>
      </p:sp>
      <p:sp>
        <p:nvSpPr>
          <p:cNvPr id="1048667"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48752" name="Title 1"/>
          <p:cNvSpPr>
            <a:spLocks noGrp="1"/>
          </p:cNvSpPr>
          <p:nvPr>
            <p:ph type="title"/>
          </p:nvPr>
        </p:nvSpPr>
        <p:spPr/>
        <p:txBody>
          <a:bodyPr/>
          <a:lstStyle/>
          <a:p>
            <a:r>
              <a:rPr lang="en-US" dirty="0"/>
              <a:t>Click to edit Master title style</a:t>
            </a:r>
            <a:endParaRPr lang="en-IN" dirty="0"/>
          </a:p>
        </p:txBody>
      </p:sp>
      <p:sp>
        <p:nvSpPr>
          <p:cNvPr id="104875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54"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55" name="Footer Placeholder 4"/>
          <p:cNvSpPr>
            <a:spLocks noGrp="1"/>
          </p:cNvSpPr>
          <p:nvPr>
            <p:ph type="ftr" sz="quarter" idx="11"/>
          </p:nvPr>
        </p:nvSpPr>
        <p:spPr/>
        <p:txBody>
          <a:bodyPr/>
          <a:lstStyle/>
          <a:p>
            <a:endParaRPr lang="en-IN"/>
          </a:p>
        </p:txBody>
      </p:sp>
      <p:sp>
        <p:nvSpPr>
          <p:cNvPr id="1048756"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
        <p:nvSpPr>
          <p:cNvPr id="1048757" name="Rectangle 6"/>
          <p:cNvSpPr/>
          <p:nvPr userDrawn="1"/>
        </p:nvSpPr>
        <p:spPr>
          <a:xfrm>
            <a:off x="8705462" y="6718615"/>
            <a:ext cx="3486538" cy="121298"/>
          </a:xfrm>
          <a:prstGeom prst="rect">
            <a:avLst/>
          </a:prstGeom>
          <a:solidFill>
            <a:srgbClr val="FCCF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5" name="Group 7"/>
          <p:cNvGrpSpPr/>
          <p:nvPr userDrawn="1"/>
        </p:nvGrpSpPr>
        <p:grpSpPr>
          <a:xfrm>
            <a:off x="0" y="0"/>
            <a:ext cx="12192000" cy="347038"/>
            <a:chOff x="0" y="6496903"/>
            <a:chExt cx="12192000" cy="227668"/>
          </a:xfrm>
        </p:grpSpPr>
        <p:sp>
          <p:nvSpPr>
            <p:cNvPr id="1048758" name="Rectangle 8"/>
            <p:cNvSpPr/>
            <p:nvPr/>
          </p:nvSpPr>
          <p:spPr>
            <a:xfrm>
              <a:off x="0" y="6610737"/>
              <a:ext cx="12192000" cy="113834"/>
            </a:xfrm>
            <a:prstGeom prst="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48759" name="Rectangle 9"/>
            <p:cNvSpPr/>
            <p:nvPr/>
          </p:nvSpPr>
          <p:spPr>
            <a:xfrm>
              <a:off x="0" y="6496903"/>
              <a:ext cx="12192000" cy="113834"/>
            </a:xfrm>
            <a:prstGeom prst="rect">
              <a:avLst/>
            </a:prstGeom>
            <a:solidFill>
              <a:srgbClr val="F9A6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16" name="Group 12"/>
          <p:cNvGrpSpPr/>
          <p:nvPr userDrawn="1"/>
        </p:nvGrpSpPr>
        <p:grpSpPr>
          <a:xfrm>
            <a:off x="0" y="6718615"/>
            <a:ext cx="8612155" cy="121298"/>
            <a:chOff x="0" y="214604"/>
            <a:chExt cx="8612155" cy="121298"/>
          </a:xfrm>
        </p:grpSpPr>
        <p:sp>
          <p:nvSpPr>
            <p:cNvPr id="1048760" name="Rectangle 13"/>
            <p:cNvSpPr/>
            <p:nvPr/>
          </p:nvSpPr>
          <p:spPr>
            <a:xfrm>
              <a:off x="0" y="214604"/>
              <a:ext cx="4646645" cy="121298"/>
            </a:xfrm>
            <a:prstGeom prst="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48761" name="Rectangle 14"/>
            <p:cNvSpPr/>
            <p:nvPr/>
          </p:nvSpPr>
          <p:spPr>
            <a:xfrm>
              <a:off x="4758613" y="214604"/>
              <a:ext cx="3853542" cy="121298"/>
            </a:xfrm>
            <a:prstGeom prst="rect">
              <a:avLst/>
            </a:prstGeom>
            <a:solidFill>
              <a:srgbClr val="F9A6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048762" name="Title 1"/>
          <p:cNvSpPr txBox="1"/>
          <p:nvPr userDrawn="1"/>
        </p:nvSpPr>
        <p:spPr>
          <a:xfrm>
            <a:off x="927771" y="767383"/>
            <a:ext cx="10058400" cy="752615"/>
          </a:xfrm>
          <a:prstGeom prst="rect">
            <a:avLst/>
          </a:prstGeom>
          <a:solidFill>
            <a:schemeClr val="accent2">
              <a:lumMod val="20000"/>
              <a:lumOff val="80000"/>
            </a:schemeClr>
          </a:solidFill>
          <a:scene3d>
            <a:camera prst="orthographicFront"/>
            <a:lightRig rig="threePt" dir="t"/>
          </a:scene3d>
          <a:sp3d>
            <a:bevelT w="139700" h="139700" prst="divot"/>
          </a:sp3d>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b="1" dirty="0">
              <a:solidFill>
                <a:srgbClr val="C00000"/>
              </a:solidFill>
              <a:latin typeface="Arial" panose="020B0604020202020204" pitchFamily="34" charset="0"/>
              <a:cs typeface="Arial" panose="020B0604020202020204" pitchFamily="34" charset="0"/>
            </a:endParaRPr>
          </a:p>
        </p:txBody>
      </p:sp>
      <p:pic>
        <p:nvPicPr>
          <p:cNvPr id="2097157" name="Picture 2" descr="Lion Capital of Ashoka Sarnath State Emblem of India National symbols of  India, symbol, miscellaneous, india, national Emblem png | PNGWing"/>
          <p:cNvPicPr>
            <a:picLocks noChangeAspect="1" noChangeArrowheads="1"/>
          </p:cNvPicPr>
          <p:nvPr userDrawn="1"/>
        </p:nvPicPr>
        <p:blipFill>
          <a:blip r:embed="rId2" cstate="print"/>
          <a:srcRect/>
          <a:stretch>
            <a:fillRect/>
          </a:stretch>
        </p:blipFill>
        <p:spPr bwMode="auto">
          <a:xfrm>
            <a:off x="-1" y="417345"/>
            <a:ext cx="746975" cy="741753"/>
          </a:xfrm>
          <a:prstGeom prst="rect">
            <a:avLst/>
          </a:prstGeom>
          <a:noFill/>
        </p:spPr>
      </p:pic>
      <p:pic>
        <p:nvPicPr>
          <p:cNvPr id="2097158" name="Picture 17" descr="https://eproceedings.epfindia.gov.in/epfo/images/epfo-logo.png"/>
          <p:cNvPicPr>
            <a:picLocks noChangeAspect="1" noChangeArrowheads="1"/>
          </p:cNvPicPr>
          <p:nvPr userDrawn="1"/>
        </p:nvPicPr>
        <p:blipFill>
          <a:blip r:embed="rId3" cstate="print"/>
          <a:srcRect/>
          <a:stretch>
            <a:fillRect/>
          </a:stretch>
        </p:blipFill>
        <p:spPr bwMode="auto">
          <a:xfrm>
            <a:off x="11393510" y="353096"/>
            <a:ext cx="798490" cy="741608"/>
          </a:xfrm>
          <a:prstGeom prst="rect">
            <a:avLst/>
          </a:prstGeom>
          <a:noFill/>
        </p:spPr>
      </p:pic>
      <p:sp>
        <p:nvSpPr>
          <p:cNvPr id="1048763" name="Chart Placeholder 19"/>
          <p:cNvSpPr>
            <a:spLocks noGrp="1"/>
          </p:cNvSpPr>
          <p:nvPr>
            <p:ph type="chart" sz="quarter" idx="13"/>
          </p:nvPr>
        </p:nvSpPr>
        <p:spPr>
          <a:xfrm>
            <a:off x="633413" y="1517650"/>
            <a:ext cx="5849937" cy="5091113"/>
          </a:xfrm>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48719" name="Title 1"/>
          <p:cNvSpPr>
            <a:spLocks noGrp="1"/>
          </p:cNvSpPr>
          <p:nvPr>
            <p:ph type="title"/>
          </p:nvPr>
        </p:nvSpPr>
        <p:spPr/>
        <p:txBody>
          <a:bodyPr/>
          <a:lstStyle/>
          <a:p>
            <a:r>
              <a:rPr lang="en-US"/>
              <a:t>Click to edit Master title style</a:t>
            </a:r>
            <a:endParaRPr lang="en-IN"/>
          </a:p>
        </p:txBody>
      </p:sp>
      <p:sp>
        <p:nvSpPr>
          <p:cNvPr id="1048720" name="Date Placeholder 2"/>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21" name="Footer Placeholder 3"/>
          <p:cNvSpPr>
            <a:spLocks noGrp="1"/>
          </p:cNvSpPr>
          <p:nvPr>
            <p:ph type="ftr" sz="quarter" idx="11"/>
          </p:nvPr>
        </p:nvSpPr>
        <p:spPr/>
        <p:txBody>
          <a:bodyPr/>
          <a:lstStyle/>
          <a:p>
            <a:endParaRPr lang="en-IN"/>
          </a:p>
        </p:txBody>
      </p:sp>
      <p:sp>
        <p:nvSpPr>
          <p:cNvPr id="1048722" name="Slide Number Placeholder 4"/>
          <p:cNvSpPr>
            <a:spLocks noGrp="1"/>
          </p:cNvSpPr>
          <p:nvPr>
            <p:ph type="sldNum" sz="quarter" idx="12"/>
          </p:nvPr>
        </p:nvSpPr>
        <p:spPr/>
        <p:txBody>
          <a:bodyPr/>
          <a:lstStyle/>
          <a:p>
            <a:fld id="{BC9E8805-7077-4D4C-91EF-AF296A82CD51}" type="slidenum">
              <a:rPr lang="en-IN" smtClean="0"/>
              <a:pPr/>
              <a:t>‹#›</a:t>
            </a:fld>
            <a:endParaRPr lang="en-IN"/>
          </a:p>
        </p:txBody>
      </p:sp>
      <p:grpSp>
        <p:nvGrpSpPr>
          <p:cNvPr id="108" name="Group 5"/>
          <p:cNvGrpSpPr/>
          <p:nvPr userDrawn="1"/>
        </p:nvGrpSpPr>
        <p:grpSpPr>
          <a:xfrm>
            <a:off x="0" y="18087"/>
            <a:ext cx="12192000" cy="347038"/>
            <a:chOff x="0" y="6496903"/>
            <a:chExt cx="12192000" cy="227668"/>
          </a:xfrm>
        </p:grpSpPr>
        <p:sp>
          <p:nvSpPr>
            <p:cNvPr id="1048723" name="Rectangle 6"/>
            <p:cNvSpPr/>
            <p:nvPr/>
          </p:nvSpPr>
          <p:spPr>
            <a:xfrm>
              <a:off x="0" y="6610737"/>
              <a:ext cx="12192000" cy="113834"/>
            </a:xfrm>
            <a:prstGeom prst="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48724" name="Rectangle 7"/>
            <p:cNvSpPr/>
            <p:nvPr/>
          </p:nvSpPr>
          <p:spPr>
            <a:xfrm>
              <a:off x="0" y="6496903"/>
              <a:ext cx="12192000" cy="113834"/>
            </a:xfrm>
            <a:prstGeom prst="rect">
              <a:avLst/>
            </a:prstGeom>
            <a:solidFill>
              <a:srgbClr val="F9A6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09" name="Group 8"/>
          <p:cNvGrpSpPr/>
          <p:nvPr userDrawn="1"/>
        </p:nvGrpSpPr>
        <p:grpSpPr>
          <a:xfrm>
            <a:off x="0" y="6718615"/>
            <a:ext cx="8612155" cy="121298"/>
            <a:chOff x="0" y="214604"/>
            <a:chExt cx="8612155" cy="121298"/>
          </a:xfrm>
        </p:grpSpPr>
        <p:sp>
          <p:nvSpPr>
            <p:cNvPr id="1048725" name="Rectangle 9"/>
            <p:cNvSpPr/>
            <p:nvPr/>
          </p:nvSpPr>
          <p:spPr>
            <a:xfrm>
              <a:off x="0" y="214604"/>
              <a:ext cx="4646645" cy="121298"/>
            </a:xfrm>
            <a:prstGeom prst="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48726" name="Rectangle 10"/>
            <p:cNvSpPr/>
            <p:nvPr/>
          </p:nvSpPr>
          <p:spPr>
            <a:xfrm>
              <a:off x="4758613" y="214604"/>
              <a:ext cx="3853542" cy="121298"/>
            </a:xfrm>
            <a:prstGeom prst="rect">
              <a:avLst/>
            </a:prstGeom>
            <a:solidFill>
              <a:srgbClr val="F9A6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048727" name="Rectangle 11"/>
          <p:cNvSpPr/>
          <p:nvPr userDrawn="1"/>
        </p:nvSpPr>
        <p:spPr>
          <a:xfrm>
            <a:off x="8705462" y="6718615"/>
            <a:ext cx="3486538" cy="121298"/>
          </a:xfrm>
          <a:prstGeom prst="rect">
            <a:avLst/>
          </a:prstGeom>
          <a:solidFill>
            <a:srgbClr val="FCCF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97154" name="Picture 2" descr="Lion Capital of Ashoka Sarnath State Emblem of India National symbols of  India, symbol, miscellaneous, india, national Emblem png | PNGWing"/>
          <p:cNvPicPr>
            <a:picLocks noChangeAspect="1" noChangeArrowheads="1"/>
          </p:cNvPicPr>
          <p:nvPr userDrawn="1"/>
        </p:nvPicPr>
        <p:blipFill>
          <a:blip r:embed="rId2" cstate="print"/>
          <a:srcRect/>
          <a:stretch>
            <a:fillRect/>
          </a:stretch>
        </p:blipFill>
        <p:spPr bwMode="auto">
          <a:xfrm>
            <a:off x="-1" y="417345"/>
            <a:ext cx="746975" cy="741753"/>
          </a:xfrm>
          <a:prstGeom prst="rect">
            <a:avLst/>
          </a:prstGeom>
          <a:noFill/>
        </p:spPr>
      </p:pic>
      <p:pic>
        <p:nvPicPr>
          <p:cNvPr id="2097155" name="Picture 13" descr="https://eproceedings.epfindia.gov.in/epfo/images/epfo-logo.png"/>
          <p:cNvPicPr>
            <a:picLocks noChangeAspect="1" noChangeArrowheads="1"/>
          </p:cNvPicPr>
          <p:nvPr userDrawn="1"/>
        </p:nvPicPr>
        <p:blipFill>
          <a:blip r:embed="rId3" cstate="print"/>
          <a:srcRect/>
          <a:stretch>
            <a:fillRect/>
          </a:stretch>
        </p:blipFill>
        <p:spPr bwMode="auto">
          <a:xfrm>
            <a:off x="11393510" y="353096"/>
            <a:ext cx="798490" cy="741608"/>
          </a:xfrm>
          <a:prstGeom prst="rect">
            <a:avLst/>
          </a:prstGeom>
          <a:noFill/>
        </p:spPr>
      </p:pic>
      <p:sp>
        <p:nvSpPr>
          <p:cNvPr id="1048728" name="Chart Placeholder 15"/>
          <p:cNvSpPr>
            <a:spLocks noGrp="1"/>
          </p:cNvSpPr>
          <p:nvPr>
            <p:ph type="chart" sz="quarter" idx="13"/>
          </p:nvPr>
        </p:nvSpPr>
        <p:spPr>
          <a:xfrm>
            <a:off x="436563" y="1268413"/>
            <a:ext cx="5767387" cy="5308600"/>
          </a:xfrm>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789"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1048790"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1048791"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92" name="Footer Placeholder 4"/>
          <p:cNvSpPr>
            <a:spLocks noGrp="1"/>
          </p:cNvSpPr>
          <p:nvPr>
            <p:ph type="ftr" sz="quarter" idx="11"/>
          </p:nvPr>
        </p:nvSpPr>
        <p:spPr/>
        <p:txBody>
          <a:bodyPr/>
          <a:lstStyle/>
          <a:p>
            <a:endParaRPr lang="en-IN"/>
          </a:p>
        </p:txBody>
      </p:sp>
      <p:sp>
        <p:nvSpPr>
          <p:cNvPr id="1048793"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821" name="Title 1"/>
          <p:cNvSpPr>
            <a:spLocks noGrp="1"/>
          </p:cNvSpPr>
          <p:nvPr>
            <p:ph type="title"/>
          </p:nvPr>
        </p:nvSpPr>
        <p:spPr/>
        <p:txBody>
          <a:bodyPr/>
          <a:lstStyle/>
          <a:p>
            <a:r>
              <a:rPr lang="en-US"/>
              <a:t>Click to edit Master title style</a:t>
            </a:r>
            <a:endParaRPr lang="en-IN"/>
          </a:p>
        </p:txBody>
      </p:sp>
      <p:sp>
        <p:nvSpPr>
          <p:cNvPr id="1048822"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23"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24" name="Footer Placeholder 4"/>
          <p:cNvSpPr>
            <a:spLocks noGrp="1"/>
          </p:cNvSpPr>
          <p:nvPr>
            <p:ph type="ftr" sz="quarter" idx="11"/>
          </p:nvPr>
        </p:nvSpPr>
        <p:spPr/>
        <p:txBody>
          <a:bodyPr/>
          <a:lstStyle/>
          <a:p>
            <a:endParaRPr lang="en-IN"/>
          </a:p>
        </p:txBody>
      </p:sp>
      <p:sp>
        <p:nvSpPr>
          <p:cNvPr id="1048825"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
        <p:nvSpPr>
          <p:cNvPr id="1048826" name="Rectangle 6"/>
          <p:cNvSpPr/>
          <p:nvPr userDrawn="1"/>
        </p:nvSpPr>
        <p:spPr>
          <a:xfrm>
            <a:off x="8705462" y="6718615"/>
            <a:ext cx="3486538" cy="121298"/>
          </a:xfrm>
          <a:prstGeom prst="rect">
            <a:avLst/>
          </a:prstGeom>
          <a:solidFill>
            <a:srgbClr val="FCCF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805"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1048806"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48807"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08" name="Footer Placeholder 4"/>
          <p:cNvSpPr>
            <a:spLocks noGrp="1"/>
          </p:cNvSpPr>
          <p:nvPr>
            <p:ph type="ftr" sz="quarter" idx="11"/>
          </p:nvPr>
        </p:nvSpPr>
        <p:spPr/>
        <p:txBody>
          <a:bodyPr/>
          <a:lstStyle/>
          <a:p>
            <a:endParaRPr lang="en-IN"/>
          </a:p>
        </p:txBody>
      </p:sp>
      <p:sp>
        <p:nvSpPr>
          <p:cNvPr id="1048809"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827" name="Title 1"/>
          <p:cNvSpPr>
            <a:spLocks noGrp="1"/>
          </p:cNvSpPr>
          <p:nvPr>
            <p:ph type="title"/>
          </p:nvPr>
        </p:nvSpPr>
        <p:spPr/>
        <p:txBody>
          <a:bodyPr/>
          <a:lstStyle/>
          <a:p>
            <a:r>
              <a:rPr lang="en-US"/>
              <a:t>Click to edit Master title style</a:t>
            </a:r>
            <a:endParaRPr lang="en-IN"/>
          </a:p>
        </p:txBody>
      </p:sp>
      <p:sp>
        <p:nvSpPr>
          <p:cNvPr id="1048828"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29"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30"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31" name="Footer Placeholder 5"/>
          <p:cNvSpPr>
            <a:spLocks noGrp="1"/>
          </p:cNvSpPr>
          <p:nvPr>
            <p:ph type="ftr" sz="quarter" idx="11"/>
          </p:nvPr>
        </p:nvSpPr>
        <p:spPr/>
        <p:txBody>
          <a:bodyPr/>
          <a:lstStyle/>
          <a:p>
            <a:endParaRPr lang="en-IN"/>
          </a:p>
        </p:txBody>
      </p:sp>
      <p:sp>
        <p:nvSpPr>
          <p:cNvPr id="1048832"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833"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1048834"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835"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36"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837"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38" name="Date Placeholder 6"/>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39" name="Footer Placeholder 7"/>
          <p:cNvSpPr>
            <a:spLocks noGrp="1"/>
          </p:cNvSpPr>
          <p:nvPr>
            <p:ph type="ftr" sz="quarter" idx="11"/>
          </p:nvPr>
        </p:nvSpPr>
        <p:spPr/>
        <p:txBody>
          <a:bodyPr/>
          <a:lstStyle/>
          <a:p>
            <a:endParaRPr lang="en-IN"/>
          </a:p>
        </p:txBody>
      </p:sp>
      <p:sp>
        <p:nvSpPr>
          <p:cNvPr id="1048840" name="Slide Number Placeholder 8"/>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841" name="Title 1"/>
          <p:cNvSpPr>
            <a:spLocks noGrp="1"/>
          </p:cNvSpPr>
          <p:nvPr>
            <p:ph type="title"/>
          </p:nvPr>
        </p:nvSpPr>
        <p:spPr/>
        <p:txBody>
          <a:bodyPr/>
          <a:lstStyle/>
          <a:p>
            <a:r>
              <a:rPr lang="en-US"/>
              <a:t>Click to edit Master title style</a:t>
            </a:r>
            <a:endParaRPr lang="en-IN"/>
          </a:p>
        </p:txBody>
      </p:sp>
      <p:sp>
        <p:nvSpPr>
          <p:cNvPr id="1048842" name="Date Placeholder 2"/>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43" name="Footer Placeholder 3"/>
          <p:cNvSpPr>
            <a:spLocks noGrp="1"/>
          </p:cNvSpPr>
          <p:nvPr>
            <p:ph type="ftr" sz="quarter" idx="11"/>
          </p:nvPr>
        </p:nvSpPr>
        <p:spPr/>
        <p:txBody>
          <a:bodyPr/>
          <a:lstStyle/>
          <a:p>
            <a:endParaRPr lang="en-IN"/>
          </a:p>
        </p:txBody>
      </p:sp>
      <p:sp>
        <p:nvSpPr>
          <p:cNvPr id="1048844" name="Slide Number Placeholder 4"/>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86" name="Date Placeholder 1"/>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87" name="Footer Placeholder 2"/>
          <p:cNvSpPr>
            <a:spLocks noGrp="1"/>
          </p:cNvSpPr>
          <p:nvPr>
            <p:ph type="ftr" sz="quarter" idx="11"/>
          </p:nvPr>
        </p:nvSpPr>
        <p:spPr/>
        <p:txBody>
          <a:bodyPr/>
          <a:lstStyle/>
          <a:p>
            <a:endParaRPr lang="en-IN"/>
          </a:p>
        </p:txBody>
      </p:sp>
      <p:sp>
        <p:nvSpPr>
          <p:cNvPr id="1048788" name="Slide Number Placeholder 3"/>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94"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1048795"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96"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797"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798" name="Footer Placeholder 5"/>
          <p:cNvSpPr>
            <a:spLocks noGrp="1"/>
          </p:cNvSpPr>
          <p:nvPr>
            <p:ph type="ftr" sz="quarter" idx="11"/>
          </p:nvPr>
        </p:nvSpPr>
        <p:spPr/>
        <p:txBody>
          <a:bodyPr/>
          <a:lstStyle/>
          <a:p>
            <a:endParaRPr lang="en-IN"/>
          </a:p>
        </p:txBody>
      </p:sp>
      <p:sp>
        <p:nvSpPr>
          <p:cNvPr id="1048799"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815"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1048816"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1048817"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818"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19" name="Footer Placeholder 5"/>
          <p:cNvSpPr>
            <a:spLocks noGrp="1"/>
          </p:cNvSpPr>
          <p:nvPr>
            <p:ph type="ftr" sz="quarter" idx="11"/>
          </p:nvPr>
        </p:nvSpPr>
        <p:spPr/>
        <p:txBody>
          <a:bodyPr/>
          <a:lstStyle/>
          <a:p>
            <a:endParaRPr lang="en-IN"/>
          </a:p>
        </p:txBody>
      </p:sp>
      <p:sp>
        <p:nvSpPr>
          <p:cNvPr id="1048820"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810" name="Title 1"/>
          <p:cNvSpPr>
            <a:spLocks noGrp="1"/>
          </p:cNvSpPr>
          <p:nvPr>
            <p:ph type="title"/>
          </p:nvPr>
        </p:nvSpPr>
        <p:spPr/>
        <p:txBody>
          <a:bodyPr/>
          <a:lstStyle/>
          <a:p>
            <a:r>
              <a:rPr lang="en-US"/>
              <a:t>Click to edit Master title style</a:t>
            </a:r>
            <a:endParaRPr lang="en-IN"/>
          </a:p>
        </p:txBody>
      </p:sp>
      <p:sp>
        <p:nvSpPr>
          <p:cNvPr id="1048811"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12"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13" name="Footer Placeholder 4"/>
          <p:cNvSpPr>
            <a:spLocks noGrp="1"/>
          </p:cNvSpPr>
          <p:nvPr>
            <p:ph type="ftr" sz="quarter" idx="11"/>
          </p:nvPr>
        </p:nvSpPr>
        <p:spPr/>
        <p:txBody>
          <a:bodyPr/>
          <a:lstStyle/>
          <a:p>
            <a:endParaRPr lang="en-IN"/>
          </a:p>
        </p:txBody>
      </p:sp>
      <p:sp>
        <p:nvSpPr>
          <p:cNvPr id="1048814"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800"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1048801"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802"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1048803" name="Footer Placeholder 4"/>
          <p:cNvSpPr>
            <a:spLocks noGrp="1"/>
          </p:cNvSpPr>
          <p:nvPr>
            <p:ph type="ftr" sz="quarter" idx="11"/>
          </p:nvPr>
        </p:nvSpPr>
        <p:spPr/>
        <p:txBody>
          <a:bodyPr/>
          <a:lstStyle/>
          <a:p>
            <a:endParaRPr lang="en-IN"/>
          </a:p>
        </p:txBody>
      </p:sp>
      <p:sp>
        <p:nvSpPr>
          <p:cNvPr id="1048804"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5A2A2230-06D4-4A26-BD43-2913A3AE0D44}" type="datetimeFigureOut">
              <a:rPr lang="en-IN" smtClean="0"/>
              <a:pPr/>
              <a:t>07-10-2024</a:t>
            </a:fld>
            <a:endParaRPr lang="en-IN"/>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BC9E8805-7077-4D4C-91EF-AF296A82CD51}" type="slidenum">
              <a:rPr lang="en-IN" smtClean="0"/>
              <a:pPr/>
              <a:t>‹#›</a:t>
            </a:fld>
            <a:endParaRPr lang="en-IN"/>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1192242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
        <p:nvSpPr>
          <p:cNvPr id="7" name="Rectangle 6"/>
          <p:cNvSpPr/>
          <p:nvPr userDrawn="1"/>
        </p:nvSpPr>
        <p:spPr>
          <a:xfrm>
            <a:off x="8705462" y="6718615"/>
            <a:ext cx="3486538" cy="121298"/>
          </a:xfrm>
          <a:prstGeom prst="rect">
            <a:avLst/>
          </a:prstGeom>
          <a:solidFill>
            <a:srgbClr val="FCCF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86237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85926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181990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1949482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26614663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32645402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1078106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39860534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25853621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2A2230-06D4-4A26-BD43-2913A3AE0D44}" type="datetimeFigureOut">
              <a:rPr lang="en-IN" smtClean="0"/>
              <a:pPr/>
              <a:t>07-10-2024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9E8805-7077-4D4C-91EF-AF296A82CD51}" type="slidenum">
              <a:rPr lang="en-IN" smtClean="0"/>
              <a:pPr/>
              <a:t>‹#›</a:t>
            </a:fld>
            <a:endParaRPr lang="en-IN"/>
          </a:p>
        </p:txBody>
      </p:sp>
    </p:spTree>
    <p:extLst>
      <p:ext uri="{BB962C8B-B14F-4D97-AF65-F5344CB8AC3E}">
        <p14:creationId xmlns:p14="http://schemas.microsoft.com/office/powerpoint/2010/main" val="4072090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FAF0"/>
        </a:solidFill>
        <a:effectLst/>
      </p:bgPr>
    </p:bg>
    <p:spTree>
      <p:nvGrpSpPr>
        <p:cNvPr id="1" name=""/>
        <p:cNvGrpSpPr/>
        <p:nvPr/>
      </p:nvGrpSpPr>
      <p:grpSpPr>
        <a:xfrm>
          <a:off x="0" y="0"/>
          <a:ext cx="0" cy="0"/>
          <a:chOff x="0" y="0"/>
          <a:chExt cx="0" cy="0"/>
        </a:xfrm>
      </p:grpSpPr>
      <p:sp>
        <p:nvSpPr>
          <p:cNvPr id="1048650"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1048651"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52"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A2230-06D4-4A26-BD43-2913A3AE0D44}" type="datetimeFigureOut">
              <a:rPr lang="en-IN" smtClean="0"/>
              <a:pPr/>
              <a:t>07-10-2024</a:t>
            </a:fld>
            <a:endParaRPr lang="en-IN"/>
          </a:p>
        </p:txBody>
      </p:sp>
      <p:sp>
        <p:nvSpPr>
          <p:cNvPr id="1048653"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1048654"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9E8805-7077-4D4C-91EF-AF296A82CD51}"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54" r:id="rId12"/>
    <p:sldLayoutId id="214748365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EFAF0"/>
        </a:solidFill>
        <a:effectLst/>
      </p:bgPr>
    </p:bg>
    <p:spTree>
      <p:nvGrpSpPr>
        <p:cNvPr id="1" name=""/>
        <p:cNvGrpSpPr/>
        <p:nvPr/>
      </p:nvGrpSpPr>
      <p:grpSpPr>
        <a:xfrm>
          <a:off x="0" y="0"/>
          <a:ext cx="0" cy="0"/>
          <a:chOff x="0" y="0"/>
          <a:chExt cx="0" cy="0"/>
        </a:xfrm>
      </p:grpSpPr>
      <p:sp>
        <p:nvSpPr>
          <p:cNvPr id="1048781"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1048782"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83"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A2230-06D4-4A26-BD43-2913A3AE0D44}" type="datetimeFigureOut">
              <a:rPr lang="en-IN" smtClean="0"/>
              <a:pPr/>
              <a:t>07-10-2024</a:t>
            </a:fld>
            <a:endParaRPr lang="en-IN"/>
          </a:p>
        </p:txBody>
      </p:sp>
      <p:sp>
        <p:nvSpPr>
          <p:cNvPr id="1048784"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1048785"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9E8805-7077-4D4C-91EF-AF296A82CD51}"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A2A2230-06D4-4A26-BD43-2913A3AE0D44}" type="datetimeFigureOut">
              <a:rPr lang="en-IN" smtClean="0"/>
              <a:pPr/>
              <a:t>07-10-2024</a:t>
            </a:fld>
            <a:endParaRPr lang="en-IN"/>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IN"/>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BC9E8805-7077-4D4C-91EF-AF296A82CD51}" type="slidenum">
              <a:rPr lang="en-IN" smtClean="0"/>
              <a:pPr/>
              <a:t>‹#›</a:t>
            </a:fld>
            <a:endParaRPr lang="en-IN"/>
          </a:p>
        </p:txBody>
      </p:sp>
    </p:spTree>
    <p:extLst>
      <p:ext uri="{BB962C8B-B14F-4D97-AF65-F5344CB8AC3E}">
        <p14:creationId xmlns:p14="http://schemas.microsoft.com/office/powerpoint/2010/main" val="79102676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p:nvPr>
        </p:nvSpPr>
        <p:spPr>
          <a:xfrm>
            <a:off x="313879" y="2285864"/>
            <a:ext cx="12192000" cy="4346917"/>
          </a:xfrm>
        </p:spPr>
        <p:txBody>
          <a:bodyPr>
            <a:noAutofit/>
          </a:bodyPr>
          <a:lstStyle/>
          <a:p>
            <a:pPr algn="ct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Presentation</a:t>
            </a:r>
            <a:r>
              <a:rPr lang="en-US" sz="40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0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1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by</a:t>
            </a:r>
            <a:r>
              <a:rPr lang="en-US" sz="40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0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4800" b="1" spc="0" dirty="0" smtClean="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EPFOA</a:t>
            </a: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4800" b="1" spc="0" dirty="0" smtClean="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Transfer Policy – Commissioners Cadre</a:t>
            </a: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t/>
            </a:r>
            <a:br>
              <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rPr>
            </a:br>
            <a:endParaRPr lang="en-US" sz="4800" b="1" spc="0" dirty="0">
              <a:ln w="9525">
                <a:solidFill>
                  <a:schemeClr val="bg1"/>
                </a:solidFill>
                <a:prstDash val="solid"/>
              </a:ln>
              <a:solidFill>
                <a:schemeClr val="tx1"/>
              </a:solidFill>
              <a:effectLst>
                <a:outerShdw blurRad="50800" dist="38100" dir="2700000" algn="tl" rotWithShape="0">
                  <a:prstClr val="black">
                    <a:alpha val="40000"/>
                  </a:prstClr>
                </a:outerShdw>
              </a:effectLst>
              <a:latin typeface="+mn-lt"/>
              <a:cs typeface="Times New Roman" panose="02020603050405020304" pitchFamily="18" charset="0"/>
            </a:endParaRPr>
          </a:p>
        </p:txBody>
      </p:sp>
      <p:cxnSp>
        <p:nvCxnSpPr>
          <p:cNvPr id="3145728" name="Straight Connector 6"/>
          <p:cNvCxnSpPr>
            <a:cxnSpLocks/>
          </p:cNvCxnSpPr>
          <p:nvPr/>
        </p:nvCxnSpPr>
        <p:spPr>
          <a:xfrm>
            <a:off x="2067339" y="3405809"/>
            <a:ext cx="879944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242" y="219529"/>
            <a:ext cx="10515600" cy="613228"/>
          </a:xfrm>
          <a:solidFill>
            <a:schemeClr val="accent2"/>
          </a:solidFill>
        </p:spPr>
        <p:txBody>
          <a:bodyPr>
            <a:normAutofit fontScale="90000"/>
          </a:bodyPr>
          <a:lstStyle/>
          <a:p>
            <a:pPr algn="ctr"/>
            <a:r>
              <a:rPr lang="en-US" sz="2800" b="1" dirty="0" smtClean="0"/>
              <a:t>SALIENT FEATURES - </a:t>
            </a:r>
            <a:r>
              <a:rPr lang="en-US" sz="2800" b="1" dirty="0"/>
              <a:t>SUGGESTIONS FOR MODIFICATIONS </a:t>
            </a:r>
            <a:endParaRPr lang="en-IN" sz="28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133335152"/>
              </p:ext>
            </p:extLst>
          </p:nvPr>
        </p:nvGraphicFramePr>
        <p:xfrm>
          <a:off x="172720" y="1054946"/>
          <a:ext cx="11805920" cy="5552385"/>
        </p:xfrm>
        <a:graphic>
          <a:graphicData uri="http://schemas.openxmlformats.org/drawingml/2006/table">
            <a:tbl>
              <a:tblPr firstRow="1" bandRow="1">
                <a:tableStyleId>{5C22544A-7EE6-4342-B048-85BDC9FD1C3A}</a:tableStyleId>
              </a:tblPr>
              <a:tblGrid>
                <a:gridCol w="863600"/>
                <a:gridCol w="1645920"/>
                <a:gridCol w="9296400"/>
              </a:tblGrid>
              <a:tr h="723054">
                <a:tc>
                  <a:txBody>
                    <a:bodyPr/>
                    <a:lstStyle/>
                    <a:p>
                      <a:r>
                        <a:rPr lang="en-US" sz="1800" b="1" u="sng" kern="1200" dirty="0" err="1" smtClean="0">
                          <a:solidFill>
                            <a:schemeClr val="lt1"/>
                          </a:solidFill>
                          <a:effectLst/>
                          <a:latin typeface="+mn-lt"/>
                          <a:ea typeface="+mn-ea"/>
                          <a:cs typeface="+mn-cs"/>
                        </a:rPr>
                        <a:t>Sl</a:t>
                      </a:r>
                      <a:r>
                        <a:rPr lang="en-US" sz="1800" b="1" u="sng" kern="1200" dirty="0" smtClean="0">
                          <a:solidFill>
                            <a:schemeClr val="lt1"/>
                          </a:solidFill>
                          <a:effectLst/>
                          <a:latin typeface="+mn-lt"/>
                          <a:ea typeface="+mn-ea"/>
                          <a:cs typeface="+mn-cs"/>
                        </a:rPr>
                        <a:t> No.</a:t>
                      </a:r>
                      <a:endParaRPr lang="en-IN" dirty="0"/>
                    </a:p>
                  </a:txBody>
                  <a:tcPr anchor="ctr"/>
                </a:tc>
                <a:tc>
                  <a:txBody>
                    <a:bodyPr/>
                    <a:lstStyle/>
                    <a:p>
                      <a:pPr marL="7620" marR="1905"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Para</a:t>
                      </a:r>
                      <a:r>
                        <a:rPr lang="en-US" sz="1800" b="1" u="sng" spc="-3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no.</a:t>
                      </a:r>
                      <a:r>
                        <a:rPr lang="en-US" sz="1800" b="1" u="sng" spc="-25" dirty="0">
                          <a:effectLst/>
                          <a:latin typeface="Calibri" panose="020F0502020204030204" pitchFamily="34" charset="0"/>
                          <a:ea typeface="Calibri" panose="020F0502020204030204" pitchFamily="34" charset="0"/>
                          <a:cs typeface="Mangal"/>
                        </a:rPr>
                        <a:t> of</a:t>
                      </a:r>
                      <a:endParaRPr lang="en-IN" sz="1800" dirty="0">
                        <a:effectLst/>
                        <a:latin typeface="Calibri" panose="020F0502020204030204" pitchFamily="34" charset="0"/>
                        <a:ea typeface="Calibri" panose="020F0502020204030204" pitchFamily="34" charset="0"/>
                        <a:cs typeface="Mangal"/>
                      </a:endParaRPr>
                    </a:p>
                    <a:p>
                      <a:pPr marL="7620" marR="635" algn="ctr">
                        <a:lnSpc>
                          <a:spcPts val="1125"/>
                        </a:lnSpc>
                        <a:spcBef>
                          <a:spcPts val="55"/>
                        </a:spcBef>
                        <a:spcAft>
                          <a:spcPts val="0"/>
                        </a:spcAft>
                      </a:pPr>
                      <a:r>
                        <a:rPr lang="en-US" sz="1800" b="1" u="sng" dirty="0">
                          <a:effectLst/>
                          <a:latin typeface="Calibri" panose="020F0502020204030204" pitchFamily="34" charset="0"/>
                          <a:ea typeface="Calibri" panose="020F0502020204030204" pitchFamily="34" charset="0"/>
                          <a:cs typeface="Mangal"/>
                        </a:rPr>
                        <a:t>Existing</a:t>
                      </a:r>
                      <a:r>
                        <a:rPr lang="en-US" sz="1800" b="1" u="sng" spc="6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Policy</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Suggestions</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475193">
                <a:tc>
                  <a:txBody>
                    <a:bodyPr/>
                    <a:lstStyle/>
                    <a:p>
                      <a:pPr marL="278130">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1.</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352425" algn="ctr">
                        <a:spcBef>
                          <a:spcPts val="30"/>
                        </a:spcBef>
                        <a:spcAft>
                          <a:spcPts val="0"/>
                        </a:spcAft>
                      </a:pPr>
                      <a:r>
                        <a:rPr lang="en-US" sz="1400" dirty="0">
                          <a:effectLst/>
                          <a:latin typeface="Calibri" panose="020F0502020204030204" pitchFamily="34" charset="0"/>
                          <a:ea typeface="Calibri" panose="020F0502020204030204" pitchFamily="34" charset="0"/>
                          <a:cs typeface="Mangal"/>
                        </a:rPr>
                        <a:t>2.2</a:t>
                      </a:r>
                      <a:r>
                        <a:rPr lang="en-US" sz="1400" spc="-30" dirty="0">
                          <a:effectLst/>
                          <a:latin typeface="Calibri" panose="020F0502020204030204" pitchFamily="34" charset="0"/>
                          <a:ea typeface="Calibri" panose="020F0502020204030204" pitchFamily="34" charset="0"/>
                          <a:cs typeface="Mangal"/>
                        </a:rPr>
                        <a:t> </a:t>
                      </a:r>
                      <a:r>
                        <a:rPr lang="en-US" sz="1400" spc="-25" dirty="0">
                          <a:effectLst/>
                          <a:latin typeface="Calibri" panose="020F0502020204030204" pitchFamily="34" charset="0"/>
                          <a:ea typeface="Calibri" panose="020F0502020204030204" pitchFamily="34" charset="0"/>
                          <a:cs typeface="Mangal"/>
                        </a:rPr>
                        <a:t>iii</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a:spcBef>
                          <a:spcPts val="30"/>
                        </a:spcBef>
                        <a:spcAft>
                          <a:spcPts val="0"/>
                        </a:spcAft>
                      </a:pPr>
                      <a:r>
                        <a:rPr lang="en-US" sz="1400" dirty="0">
                          <a:effectLst/>
                          <a:latin typeface="Calibri" panose="020F0502020204030204" pitchFamily="34" charset="0"/>
                          <a:ea typeface="Calibri" panose="020F0502020204030204" pitchFamily="34" charset="0"/>
                          <a:cs typeface="Mangal"/>
                        </a:rPr>
                        <a:t>Deputation</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Commissioner</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shall</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regulated</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as</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per</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5" dirty="0">
                          <a:effectLst/>
                          <a:latin typeface="Calibri" panose="020F0502020204030204" pitchFamily="34" charset="0"/>
                          <a:ea typeface="Calibri" panose="020F0502020204030204" pitchFamily="34" charset="0"/>
                          <a:cs typeface="Mangal"/>
                        </a:rPr>
                        <a:t> </a:t>
                      </a:r>
                      <a:r>
                        <a:rPr lang="en-US" sz="1400" spc="-10" dirty="0" smtClean="0">
                          <a:effectLst/>
                          <a:latin typeface="Calibri" panose="020F0502020204030204" pitchFamily="34" charset="0"/>
                          <a:ea typeface="Calibri" panose="020F0502020204030204" pitchFamily="34" charset="0"/>
                          <a:cs typeface="Mangal"/>
                        </a:rPr>
                        <a:t>guidelines </a:t>
                      </a:r>
                      <a:r>
                        <a:rPr lang="en-US" sz="1400" dirty="0" smtClean="0">
                          <a:effectLst/>
                          <a:latin typeface="Calibri" panose="020F0502020204030204" pitchFamily="34" charset="0"/>
                          <a:ea typeface="Calibri" panose="020F0502020204030204" pitchFamily="34" charset="0"/>
                          <a:cs typeface="Mangal"/>
                        </a:rPr>
                        <a:t>issued </a:t>
                      </a:r>
                      <a:r>
                        <a:rPr lang="en-US" sz="1400" dirty="0">
                          <a:effectLst/>
                          <a:latin typeface="Calibri" panose="020F0502020204030204" pitchFamily="34" charset="0"/>
                          <a:ea typeface="Calibri" panose="020F0502020204030204" pitchFamily="34" charset="0"/>
                          <a:cs typeface="Mangal"/>
                        </a:rPr>
                        <a:t>by the </a:t>
                      </a:r>
                      <a:r>
                        <a:rPr lang="en-US" sz="1400" dirty="0" err="1">
                          <a:effectLst/>
                          <a:latin typeface="Calibri" panose="020F0502020204030204" pitchFamily="34" charset="0"/>
                          <a:ea typeface="Calibri" panose="020F0502020204030204" pitchFamily="34" charset="0"/>
                          <a:cs typeface="Mangal"/>
                        </a:rPr>
                        <a:t>DoP&amp;T</a:t>
                      </a:r>
                      <a:r>
                        <a:rPr lang="en-US" sz="1400" dirty="0">
                          <a:effectLst/>
                          <a:latin typeface="Calibri" panose="020F0502020204030204" pitchFamily="34" charset="0"/>
                          <a:ea typeface="Calibri" panose="020F0502020204030204" pitchFamily="34" charset="0"/>
                          <a:cs typeface="Mangal"/>
                        </a:rPr>
                        <a:t> and specified by the Central Board (EPF) from time to time.</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475193">
                <a:tc>
                  <a:txBody>
                    <a:bodyPr/>
                    <a:lstStyle/>
                    <a:p>
                      <a:pPr marL="278130">
                        <a:lnSpc>
                          <a:spcPts val="1140"/>
                        </a:lnSpc>
                        <a:spcBef>
                          <a:spcPts val="15"/>
                        </a:spcBef>
                        <a:spcAft>
                          <a:spcPts val="0"/>
                        </a:spcAft>
                      </a:pPr>
                      <a:r>
                        <a:rPr lang="en-US" sz="1400" spc="-25" dirty="0">
                          <a:effectLst/>
                          <a:latin typeface="Calibri" panose="020F0502020204030204" pitchFamily="34" charset="0"/>
                          <a:ea typeface="Calibri" panose="020F0502020204030204" pitchFamily="34" charset="0"/>
                          <a:cs typeface="Mangal"/>
                        </a:rPr>
                        <a:t>2.</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353695" algn="ctr">
                        <a:lnSpc>
                          <a:spcPts val="1140"/>
                        </a:lnSpc>
                        <a:spcBef>
                          <a:spcPts val="15"/>
                        </a:spcBef>
                        <a:spcAft>
                          <a:spcPts val="0"/>
                        </a:spcAft>
                      </a:pPr>
                      <a:r>
                        <a:rPr lang="en-US" sz="1400" dirty="0">
                          <a:effectLst/>
                          <a:latin typeface="Calibri" panose="020F0502020204030204" pitchFamily="34" charset="0"/>
                          <a:ea typeface="Calibri" panose="020F0502020204030204" pitchFamily="34" charset="0"/>
                          <a:cs typeface="Mangal"/>
                        </a:rPr>
                        <a:t>2.2</a:t>
                      </a:r>
                      <a:r>
                        <a:rPr lang="en-US" sz="1400" spc="-30" dirty="0">
                          <a:effectLst/>
                          <a:latin typeface="Calibri" panose="020F0502020204030204" pitchFamily="34" charset="0"/>
                          <a:ea typeface="Calibri" panose="020F0502020204030204" pitchFamily="34" charset="0"/>
                          <a:cs typeface="Mangal"/>
                        </a:rPr>
                        <a:t> </a:t>
                      </a:r>
                      <a:r>
                        <a:rPr lang="en-US" sz="1400" spc="-25" dirty="0">
                          <a:effectLst/>
                          <a:latin typeface="Calibri" panose="020F0502020204030204" pitchFamily="34" charset="0"/>
                          <a:ea typeface="Calibri" panose="020F0502020204030204" pitchFamily="34" charset="0"/>
                          <a:cs typeface="Mangal"/>
                        </a:rPr>
                        <a:t>iv</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a:lnSpc>
                          <a:spcPts val="1140"/>
                        </a:lnSpc>
                        <a:spcBef>
                          <a:spcPts val="15"/>
                        </a:spcBef>
                        <a:spcAft>
                          <a:spcPts val="0"/>
                        </a:spcAft>
                      </a:pPr>
                      <a:r>
                        <a:rPr lang="en-US" sz="1400" spc="-10" dirty="0">
                          <a:effectLst/>
                          <a:latin typeface="Calibri" panose="020F0502020204030204" pitchFamily="34" charset="0"/>
                          <a:ea typeface="Calibri" panose="020F0502020204030204" pitchFamily="34" charset="0"/>
                          <a:cs typeface="Mangal"/>
                        </a:rPr>
                        <a:t>Para</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may</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be</a:t>
                      </a:r>
                      <a:r>
                        <a:rPr lang="en-US" sz="1400" spc="-40" dirty="0">
                          <a:effectLst/>
                          <a:latin typeface="Calibri" panose="020F0502020204030204" pitchFamily="34" charset="0"/>
                          <a:ea typeface="Calibri" panose="020F0502020204030204" pitchFamily="34" charset="0"/>
                          <a:cs typeface="Mangal"/>
                        </a:rPr>
                        <a:t> </a:t>
                      </a:r>
                      <a:r>
                        <a:rPr lang="en-US" sz="1400" spc="-10" dirty="0" smtClean="0">
                          <a:effectLst/>
                          <a:latin typeface="Calibri" panose="020F0502020204030204" pitchFamily="34" charset="0"/>
                          <a:ea typeface="Calibri" panose="020F0502020204030204" pitchFamily="34" charset="0"/>
                          <a:cs typeface="Mangal"/>
                        </a:rPr>
                        <a:t>deleted</a:t>
                      </a:r>
                      <a:r>
                        <a:rPr lang="en-US" sz="1400" spc="-10" baseline="0" dirty="0" smtClean="0">
                          <a:effectLst/>
                          <a:latin typeface="Calibri" panose="020F0502020204030204" pitchFamily="34" charset="0"/>
                          <a:ea typeface="Calibri" panose="020F0502020204030204" pitchFamily="34" charset="0"/>
                          <a:cs typeface="Mangal"/>
                        </a:rPr>
                        <a:t> as on the pretext of this clause officers are being posted to faraway places facing issues of language, culture, food habits and emotional &amp; financial distress. </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645416">
                <a:tc>
                  <a:txBody>
                    <a:bodyPr/>
                    <a:lstStyle/>
                    <a:p>
                      <a:pPr marL="278130">
                        <a:spcBef>
                          <a:spcPts val="15"/>
                        </a:spcBef>
                        <a:spcAft>
                          <a:spcPts val="0"/>
                        </a:spcAft>
                      </a:pPr>
                      <a:r>
                        <a:rPr lang="en-US" sz="1400" spc="-25" dirty="0">
                          <a:effectLst/>
                          <a:latin typeface="+mn-lt"/>
                          <a:ea typeface="Calibri" panose="020F0502020204030204" pitchFamily="34" charset="0"/>
                          <a:cs typeface="Mangal"/>
                        </a:rPr>
                        <a:t>3.</a:t>
                      </a:r>
                      <a:endParaRPr lang="en-IN" sz="1400" dirty="0">
                        <a:effectLst/>
                        <a:latin typeface="+mn-lt"/>
                        <a:ea typeface="Calibri" panose="020F0502020204030204" pitchFamily="34" charset="0"/>
                        <a:cs typeface="Mangal"/>
                      </a:endParaRPr>
                    </a:p>
                  </a:txBody>
                  <a:tcPr marL="0" marR="0" marT="0" marB="0" anchor="ctr"/>
                </a:tc>
                <a:tc>
                  <a:txBody>
                    <a:bodyPr/>
                    <a:lstStyle/>
                    <a:p>
                      <a:pPr marL="7620" marR="1905" algn="ctr">
                        <a:spcBef>
                          <a:spcPts val="15"/>
                        </a:spcBef>
                        <a:spcAft>
                          <a:spcPts val="0"/>
                        </a:spcAft>
                      </a:pPr>
                      <a:r>
                        <a:rPr lang="en-US" sz="1400" spc="-25" dirty="0">
                          <a:effectLst/>
                          <a:latin typeface="+mn-lt"/>
                          <a:ea typeface="Calibri" panose="020F0502020204030204" pitchFamily="34" charset="0"/>
                          <a:cs typeface="Mangal"/>
                        </a:rPr>
                        <a:t>2.3</a:t>
                      </a:r>
                      <a:endParaRPr lang="en-IN" sz="1400" dirty="0">
                        <a:effectLst/>
                        <a:latin typeface="+mn-lt"/>
                        <a:ea typeface="Calibri" panose="020F0502020204030204" pitchFamily="34" charset="0"/>
                        <a:cs typeface="Mangal"/>
                      </a:endParaRPr>
                    </a:p>
                  </a:txBody>
                  <a:tcPr marL="0" marR="0" marT="0" marB="0" anchor="ctr"/>
                </a:tc>
                <a:tc>
                  <a:txBody>
                    <a:bodyPr/>
                    <a:lstStyle/>
                    <a:p>
                      <a:pPr marL="64135">
                        <a:lnSpc>
                          <a:spcPct val="101000"/>
                        </a:lnSpc>
                        <a:spcBef>
                          <a:spcPts val="15"/>
                        </a:spcBef>
                        <a:spcAft>
                          <a:spcPts val="0"/>
                        </a:spcAft>
                      </a:pPr>
                      <a:r>
                        <a:rPr lang="en-US" sz="1400" dirty="0">
                          <a:effectLst/>
                          <a:latin typeface="+mn-lt"/>
                          <a:ea typeface="Calibri" panose="020F0502020204030204" pitchFamily="34" charset="0"/>
                          <a:cs typeface="Calibri" panose="020F0502020204030204" pitchFamily="34" charset="0"/>
                        </a:rPr>
                        <a:t>Para</a:t>
                      </a:r>
                      <a:r>
                        <a:rPr lang="en-US" sz="1400" spc="-20"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is</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ok</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in</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principle,</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but</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may</a:t>
                      </a:r>
                      <a:r>
                        <a:rPr lang="en-US" sz="1400" spc="-20"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be</a:t>
                      </a:r>
                      <a:r>
                        <a:rPr lang="en-US" sz="1400" spc="-10"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put in</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practice</a:t>
                      </a:r>
                      <a:r>
                        <a:rPr lang="en-US" sz="1400" spc="-20"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only</a:t>
                      </a:r>
                      <a:r>
                        <a:rPr lang="en-US" sz="1400" spc="-20"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when</a:t>
                      </a:r>
                      <a:r>
                        <a:rPr lang="en-US" sz="1400" spc="-5"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there are no choices or more than 1 choice for a particular station</a:t>
                      </a:r>
                      <a:r>
                        <a:rPr lang="en-US" sz="1400" dirty="0" smtClean="0">
                          <a:effectLst/>
                          <a:latin typeface="+mn-lt"/>
                          <a:ea typeface="Calibri" panose="020F0502020204030204" pitchFamily="34" charset="0"/>
                          <a:cs typeface="Calibri" panose="020F0502020204030204" pitchFamily="34" charset="0"/>
                        </a:rPr>
                        <a:t>. Further </a:t>
                      </a:r>
                      <a:r>
                        <a:rPr lang="en-US" sz="1400" dirty="0">
                          <a:effectLst/>
                          <a:latin typeface="+mn-lt"/>
                          <a:ea typeface="Calibri" panose="020F0502020204030204" pitchFamily="34" charset="0"/>
                          <a:cs typeface="Calibri" panose="020F0502020204030204" pitchFamily="34" charset="0"/>
                        </a:rPr>
                        <a:t>posting in District Offices shall not be counted for OIC</a:t>
                      </a:r>
                      <a:r>
                        <a:rPr lang="en-US" sz="1400" spc="200" dirty="0">
                          <a:effectLst/>
                          <a:latin typeface="+mn-lt"/>
                          <a:ea typeface="Calibri" panose="020F0502020204030204" pitchFamily="34" charset="0"/>
                          <a:cs typeface="Calibri" panose="020F0502020204030204" pitchFamily="34" charset="0"/>
                        </a:rPr>
                        <a:t> </a:t>
                      </a:r>
                      <a:r>
                        <a:rPr lang="en-US" sz="1400" dirty="0">
                          <a:effectLst/>
                          <a:latin typeface="+mn-lt"/>
                          <a:ea typeface="Calibri" panose="020F0502020204030204" pitchFamily="34" charset="0"/>
                          <a:cs typeface="Calibri" panose="020F0502020204030204" pitchFamily="34" charset="0"/>
                        </a:rPr>
                        <a:t>since they are under full control of ROs</a:t>
                      </a:r>
                      <a:endParaRPr lang="en-IN" sz="1400" dirty="0">
                        <a:effectLst/>
                        <a:latin typeface="+mn-lt"/>
                        <a:ea typeface="Calibri" panose="020F0502020204030204" pitchFamily="34" charset="0"/>
                        <a:cs typeface="Mangal"/>
                      </a:endParaRPr>
                    </a:p>
                  </a:txBody>
                  <a:tcPr marL="0" marR="0" marT="0" marB="0" anchor="ctr"/>
                </a:tc>
              </a:tr>
              <a:tr h="577392">
                <a:tc>
                  <a:txBody>
                    <a:bodyPr/>
                    <a:lstStyle/>
                    <a:p>
                      <a:pPr marL="278130">
                        <a:spcBef>
                          <a:spcPts val="15"/>
                        </a:spcBef>
                        <a:spcAft>
                          <a:spcPts val="0"/>
                        </a:spcAft>
                      </a:pPr>
                      <a:r>
                        <a:rPr lang="en-US" sz="1400" spc="-25">
                          <a:effectLst/>
                          <a:latin typeface="Calibri" panose="020F0502020204030204" pitchFamily="34" charset="0"/>
                          <a:ea typeface="Calibri" panose="020F0502020204030204" pitchFamily="34" charset="0"/>
                          <a:cs typeface="Mangal"/>
                        </a:rPr>
                        <a:t>4.</a:t>
                      </a:r>
                      <a:endParaRPr lang="en-IN" sz="140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1905" algn="ctr">
                        <a:spcBef>
                          <a:spcPts val="15"/>
                        </a:spcBef>
                        <a:spcAft>
                          <a:spcPts val="0"/>
                        </a:spcAft>
                      </a:pPr>
                      <a:r>
                        <a:rPr lang="en-US" sz="1400" spc="-25" dirty="0">
                          <a:effectLst/>
                          <a:latin typeface="Calibri" panose="020F0502020204030204" pitchFamily="34" charset="0"/>
                          <a:ea typeface="Calibri" panose="020F0502020204030204" pitchFamily="34" charset="0"/>
                          <a:cs typeface="Mangal"/>
                        </a:rPr>
                        <a:t>2.7</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indent="-635">
                        <a:lnSpc>
                          <a:spcPct val="102000"/>
                        </a:lnSpc>
                        <a:spcBef>
                          <a:spcPts val="15"/>
                        </a:spcBef>
                        <a:spcAft>
                          <a:spcPts val="0"/>
                        </a:spcAft>
                      </a:pPr>
                      <a:r>
                        <a:rPr lang="en-US" sz="1400" dirty="0">
                          <a:effectLst/>
                          <a:latin typeface="Calibri" panose="020F0502020204030204" pitchFamily="34" charset="0"/>
                          <a:ea typeface="Calibri" panose="020F0502020204030204" pitchFamily="34" charset="0"/>
                          <a:cs typeface="Mangal"/>
                        </a:rPr>
                        <a:t>The</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concept</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“Blocked</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posts”</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is</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unheard</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dropped.</a:t>
                      </a:r>
                      <a:r>
                        <a:rPr lang="en-US" sz="1400" spc="1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It serves</a:t>
                      </a:r>
                      <a:r>
                        <a:rPr lang="en-US" sz="1400" spc="3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no</a:t>
                      </a:r>
                      <a:r>
                        <a:rPr lang="en-US" sz="1400" spc="38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practical</a:t>
                      </a:r>
                      <a:r>
                        <a:rPr lang="en-US" sz="1400" spc="3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purpose</a:t>
                      </a:r>
                      <a:r>
                        <a:rPr lang="en-US" sz="1400" spc="37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other</a:t>
                      </a:r>
                      <a:r>
                        <a:rPr lang="en-US" sz="1400" spc="38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than</a:t>
                      </a:r>
                      <a:r>
                        <a:rPr lang="en-US" sz="1400" spc="37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providing</a:t>
                      </a:r>
                      <a:r>
                        <a:rPr lang="en-US" sz="1400" spc="3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a:t>
                      </a:r>
                      <a:r>
                        <a:rPr lang="en-US" sz="1400" spc="3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cover</a:t>
                      </a:r>
                      <a:r>
                        <a:rPr lang="en-US" sz="1400" spc="385" dirty="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for </a:t>
                      </a:r>
                      <a:r>
                        <a:rPr lang="en-US" sz="1400" dirty="0" smtClean="0">
                          <a:effectLst/>
                          <a:latin typeface="Calibri" panose="020F0502020204030204" pitchFamily="34" charset="0"/>
                          <a:ea typeface="Calibri" panose="020F0502020204030204" pitchFamily="34" charset="0"/>
                          <a:cs typeface="Mangal"/>
                        </a:rPr>
                        <a:t>administrative</a:t>
                      </a:r>
                      <a:r>
                        <a:rPr lang="en-US" sz="1400" spc="65" dirty="0" smtClean="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lacunae</a:t>
                      </a:r>
                      <a:r>
                        <a:rPr lang="en-US" sz="1400" spc="7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a:t>
                      </a:r>
                      <a:r>
                        <a:rPr lang="en-US" sz="1400" spc="8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timely</a:t>
                      </a:r>
                      <a:r>
                        <a:rPr lang="en-US" sz="1400" spc="6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recruitments</a:t>
                      </a:r>
                      <a:r>
                        <a:rPr lang="en-US" sz="1400" spc="6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7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promotions.</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776582">
                <a:tc>
                  <a:txBody>
                    <a:bodyPr/>
                    <a:lstStyle/>
                    <a:p>
                      <a:pPr marL="278130">
                        <a:spcBef>
                          <a:spcPts val="25"/>
                        </a:spcBef>
                        <a:spcAft>
                          <a:spcPts val="0"/>
                        </a:spcAft>
                      </a:pPr>
                      <a:r>
                        <a:rPr lang="en-US" sz="1400" spc="-25" dirty="0">
                          <a:effectLst/>
                          <a:latin typeface="Calibri" panose="020F0502020204030204" pitchFamily="34" charset="0"/>
                          <a:ea typeface="Calibri" panose="020F0502020204030204" pitchFamily="34" charset="0"/>
                          <a:cs typeface="Mangal"/>
                        </a:rPr>
                        <a:t>5.</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635" algn="ctr">
                        <a:spcBef>
                          <a:spcPts val="25"/>
                        </a:spcBef>
                        <a:spcAft>
                          <a:spcPts val="0"/>
                        </a:spcAft>
                      </a:pPr>
                      <a:r>
                        <a:rPr lang="en-US" sz="1400" spc="-20" dirty="0">
                          <a:effectLst/>
                          <a:latin typeface="Calibri" panose="020F0502020204030204" pitchFamily="34" charset="0"/>
                          <a:ea typeface="Calibri" panose="020F0502020204030204" pitchFamily="34" charset="0"/>
                          <a:cs typeface="Mangal"/>
                        </a:rPr>
                        <a:t>2.14</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marR="53340" algn="just">
                        <a:lnSpc>
                          <a:spcPct val="102000"/>
                        </a:lnSpc>
                        <a:spcBef>
                          <a:spcPts val="25"/>
                        </a:spcBef>
                        <a:spcAft>
                          <a:spcPts val="0"/>
                        </a:spcAft>
                      </a:pPr>
                      <a:r>
                        <a:rPr lang="en-US" sz="1400" dirty="0">
                          <a:effectLst/>
                          <a:latin typeface="Calibri" panose="020F0502020204030204" pitchFamily="34" charset="0"/>
                          <a:ea typeface="Calibri" panose="020F0502020204030204" pitchFamily="34" charset="0"/>
                          <a:cs typeface="Mangal"/>
                        </a:rPr>
                        <a:t>All grievances arising out of transfers shall be addressed within two weeks of last date of submission of such a grievance in accordance with the provisions of this TP-CC. The officer concerned shall not be relieved</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from</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present</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duty-station</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till</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time</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said</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grievance</a:t>
                      </a:r>
                      <a:r>
                        <a:rPr lang="en-US" sz="1400" spc="25" dirty="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is </a:t>
                      </a:r>
                      <a:r>
                        <a:rPr lang="en-US" sz="1400" dirty="0" smtClean="0">
                          <a:effectLst/>
                          <a:latin typeface="Calibri" panose="020F0502020204030204" pitchFamily="34" charset="0"/>
                          <a:ea typeface="Calibri" panose="020F0502020204030204" pitchFamily="34" charset="0"/>
                          <a:cs typeface="Mangal"/>
                        </a:rPr>
                        <a:t>disposed</a:t>
                      </a:r>
                      <a:r>
                        <a:rPr lang="en-US" sz="1400" spc="90" dirty="0" smtClean="0">
                          <a:effectLst/>
                          <a:latin typeface="Calibri" panose="020F0502020204030204" pitchFamily="34" charset="0"/>
                          <a:ea typeface="Calibri" panose="020F0502020204030204" pitchFamily="34" charset="0"/>
                          <a:cs typeface="Mangal"/>
                        </a:rPr>
                        <a:t> </a:t>
                      </a:r>
                      <a:r>
                        <a:rPr lang="en-US" sz="1400" spc="-20" dirty="0">
                          <a:effectLst/>
                          <a:latin typeface="Calibri" panose="020F0502020204030204" pitchFamily="34" charset="0"/>
                          <a:ea typeface="Calibri" panose="020F0502020204030204" pitchFamily="34" charset="0"/>
                          <a:cs typeface="Mangal"/>
                        </a:rPr>
                        <a:t>off.</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581297">
                <a:tc>
                  <a:txBody>
                    <a:bodyPr/>
                    <a:lstStyle/>
                    <a:p>
                      <a:pPr marL="278130">
                        <a:spcBef>
                          <a:spcPts val="15"/>
                        </a:spcBef>
                        <a:spcAft>
                          <a:spcPts val="0"/>
                        </a:spcAft>
                      </a:pPr>
                      <a:r>
                        <a:rPr lang="en-US" sz="1400" spc="-25">
                          <a:effectLst/>
                          <a:latin typeface="Calibri" panose="020F0502020204030204" pitchFamily="34" charset="0"/>
                          <a:ea typeface="Calibri" panose="020F0502020204030204" pitchFamily="34" charset="0"/>
                          <a:cs typeface="Mangal"/>
                        </a:rPr>
                        <a:t>6.</a:t>
                      </a:r>
                      <a:endParaRPr lang="en-IN" sz="140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635" algn="ctr">
                        <a:spcBef>
                          <a:spcPts val="15"/>
                        </a:spcBef>
                        <a:spcAft>
                          <a:spcPts val="0"/>
                        </a:spcAft>
                      </a:pPr>
                      <a:r>
                        <a:rPr lang="en-US" sz="1400" spc="-20" dirty="0">
                          <a:effectLst/>
                          <a:latin typeface="Calibri" panose="020F0502020204030204" pitchFamily="34" charset="0"/>
                          <a:ea typeface="Calibri" panose="020F0502020204030204" pitchFamily="34" charset="0"/>
                          <a:cs typeface="Mangal"/>
                        </a:rPr>
                        <a:t>2.15</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marR="53975" algn="just">
                        <a:lnSpc>
                          <a:spcPct val="103000"/>
                        </a:lnSpc>
                        <a:spcBef>
                          <a:spcPts val="15"/>
                        </a:spcBef>
                        <a:spcAft>
                          <a:spcPts val="0"/>
                        </a:spcAft>
                      </a:pPr>
                      <a:r>
                        <a:rPr lang="en-US" sz="1400" dirty="0">
                          <a:effectLst/>
                          <a:latin typeface="Calibri" panose="020F0502020204030204" pitchFamily="34" charset="0"/>
                          <a:ea typeface="Calibri" panose="020F0502020204030204" pitchFamily="34" charset="0"/>
                          <a:cs typeface="Mangal"/>
                        </a:rPr>
                        <a:t>Composite Transfer Grant, Joining Time and other benefits pursuant to transfer</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shall</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admitted</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cases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where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request</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for</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transfer</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made by</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officer</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after</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completion</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two</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years</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from</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date</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joining</a:t>
                      </a:r>
                      <a:r>
                        <a:rPr lang="en-US" sz="1400" spc="40" dirty="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at </a:t>
                      </a:r>
                      <a:r>
                        <a:rPr lang="en-US" sz="1400" spc="-10" dirty="0" smtClean="0">
                          <a:effectLst/>
                          <a:latin typeface="Calibri" panose="020F0502020204030204" pitchFamily="34" charset="0"/>
                          <a:ea typeface="Calibri" panose="020F0502020204030204" pitchFamily="34" charset="0"/>
                          <a:cs typeface="Mangal"/>
                        </a:rPr>
                        <a:t>current</a:t>
                      </a:r>
                      <a:r>
                        <a:rPr lang="en-US" sz="1400" spc="-20" dirty="0" smtClean="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duty</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station.</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1207510">
                <a:tc>
                  <a:txBody>
                    <a:bodyPr/>
                    <a:lstStyle/>
                    <a:p>
                      <a:pPr marL="278130">
                        <a:spcBef>
                          <a:spcPts val="25"/>
                        </a:spcBef>
                        <a:spcAft>
                          <a:spcPts val="0"/>
                        </a:spcAft>
                      </a:pPr>
                      <a:r>
                        <a:rPr lang="en-US" sz="1400" spc="-25">
                          <a:effectLst/>
                          <a:latin typeface="Calibri" panose="020F0502020204030204" pitchFamily="34" charset="0"/>
                          <a:ea typeface="Calibri" panose="020F0502020204030204" pitchFamily="34" charset="0"/>
                          <a:cs typeface="Mangal"/>
                        </a:rPr>
                        <a:t>7.</a:t>
                      </a:r>
                      <a:endParaRPr lang="en-IN" sz="140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221615" algn="ctr">
                        <a:spcBef>
                          <a:spcPts val="25"/>
                        </a:spcBef>
                        <a:spcAft>
                          <a:spcPts val="0"/>
                        </a:spcAft>
                      </a:pPr>
                      <a:r>
                        <a:rPr lang="en-US" sz="1400" dirty="0">
                          <a:effectLst/>
                          <a:latin typeface="Calibri" panose="020F0502020204030204" pitchFamily="34" charset="0"/>
                          <a:ea typeface="Calibri" panose="020F0502020204030204" pitchFamily="34" charset="0"/>
                          <a:cs typeface="Mangal"/>
                        </a:rPr>
                        <a:t>2.16</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&amp;</a:t>
                      </a:r>
                      <a:r>
                        <a:rPr lang="en-US" sz="1400" spc="-25" dirty="0">
                          <a:effectLst/>
                          <a:latin typeface="Calibri" panose="020F0502020204030204" pitchFamily="34" charset="0"/>
                          <a:ea typeface="Calibri" panose="020F0502020204030204" pitchFamily="34" charset="0"/>
                          <a:cs typeface="Mangal"/>
                        </a:rPr>
                        <a:t> 5.7</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marR="52070" algn="just">
                        <a:lnSpc>
                          <a:spcPct val="102000"/>
                        </a:lnSpc>
                        <a:spcBef>
                          <a:spcPts val="25"/>
                        </a:spcBef>
                        <a:spcAft>
                          <a:spcPts val="0"/>
                        </a:spcAft>
                      </a:pP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current</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TP-CC</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permits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deviation</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from</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policy</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guidelines</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 extent of 5%. These guidelines may be modified to state that the transfer requests made in accordance with Government of India guidelines such as on spouse grounds, dependents etc.</a:t>
                      </a:r>
                      <a:r>
                        <a:rPr lang="en-US" sz="1400" spc="20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including cases mentioned in the “Priority Matrix” appended to TP-CC and other grounds such as</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single parents </a:t>
                      </a:r>
                      <a:r>
                        <a:rPr lang="en-US" sz="1400" dirty="0" err="1">
                          <a:effectLst/>
                          <a:latin typeface="Calibri" panose="020F0502020204030204" pitchFamily="34" charset="0"/>
                          <a:ea typeface="Calibri" panose="020F0502020204030204" pitchFamily="34" charset="0"/>
                          <a:cs typeface="Mangal"/>
                        </a:rPr>
                        <a:t>etc</a:t>
                      </a:r>
                      <a:r>
                        <a:rPr lang="en-US" sz="1400" dirty="0">
                          <a:effectLst/>
                          <a:latin typeface="Calibri" panose="020F0502020204030204" pitchFamily="34" charset="0"/>
                          <a:ea typeface="Calibri" panose="020F0502020204030204" pitchFamily="34" charset="0"/>
                          <a:cs typeface="Mangal"/>
                        </a:rPr>
                        <a:t> shall not be counted towards the 5%</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limitation.</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additional</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entry</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made</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priority</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matrix stating,</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“any</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other</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special</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category</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as</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notified</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by</a:t>
                      </a:r>
                      <a:r>
                        <a:rPr lang="en-US" sz="1400" spc="25" dirty="0">
                          <a:effectLst/>
                          <a:latin typeface="Calibri" panose="020F0502020204030204" pitchFamily="34" charset="0"/>
                          <a:ea typeface="Calibri" panose="020F0502020204030204" pitchFamily="34" charset="0"/>
                          <a:cs typeface="Mangal"/>
                        </a:rPr>
                        <a:t> </a:t>
                      </a:r>
                      <a:r>
                        <a:rPr lang="en-US" sz="1400" spc="-10" dirty="0" smtClean="0">
                          <a:effectLst/>
                          <a:latin typeface="Calibri" panose="020F0502020204030204" pitchFamily="34" charset="0"/>
                          <a:ea typeface="Calibri" panose="020F0502020204030204" pitchFamily="34" charset="0"/>
                          <a:cs typeface="Mangal"/>
                        </a:rPr>
                        <a:t>Government </a:t>
                      </a:r>
                      <a:r>
                        <a:rPr lang="en-US" sz="1400" dirty="0" smtClean="0">
                          <a:effectLst/>
                          <a:latin typeface="Calibri" panose="020F0502020204030204" pitchFamily="34" charset="0"/>
                          <a:ea typeface="Calibri" panose="020F0502020204030204" pitchFamily="34" charset="0"/>
                          <a:cs typeface="Mangal"/>
                        </a:rPr>
                        <a:t>of </a:t>
                      </a:r>
                      <a:r>
                        <a:rPr lang="en-US" sz="1400" dirty="0">
                          <a:effectLst/>
                          <a:latin typeface="Calibri" panose="020F0502020204030204" pitchFamily="34" charset="0"/>
                          <a:ea typeface="Calibri" panose="020F0502020204030204" pitchFamily="34" charset="0"/>
                          <a:cs typeface="Mangal"/>
                        </a:rPr>
                        <a:t>India from time to time”. </a:t>
                      </a:r>
                      <a:r>
                        <a:rPr lang="en-US" sz="1400" dirty="0" smtClean="0">
                          <a:effectLst/>
                          <a:latin typeface="Calibri" panose="020F0502020204030204" pitchFamily="34" charset="0"/>
                          <a:ea typeface="Calibri" panose="020F0502020204030204" pitchFamily="34" charset="0"/>
                          <a:cs typeface="Mangal"/>
                        </a:rPr>
                        <a:t>Either there shall be no restriction</a:t>
                      </a:r>
                      <a:r>
                        <a:rPr lang="en-US" sz="1400" baseline="0" dirty="0" smtClean="0">
                          <a:effectLst/>
                          <a:latin typeface="Calibri" panose="020F0502020204030204" pitchFamily="34" charset="0"/>
                          <a:ea typeface="Calibri" panose="020F0502020204030204" pitchFamily="34" charset="0"/>
                          <a:cs typeface="Mangal"/>
                        </a:rPr>
                        <a:t> on percentage of compassionate transfers or t</a:t>
                      </a:r>
                      <a:r>
                        <a:rPr lang="en-US" sz="1400" dirty="0" smtClean="0">
                          <a:effectLst/>
                          <a:latin typeface="Calibri" panose="020F0502020204030204" pitchFamily="34" charset="0"/>
                          <a:ea typeface="Calibri" panose="020F0502020204030204" pitchFamily="34" charset="0"/>
                          <a:cs typeface="Mangal"/>
                        </a:rPr>
                        <a:t>he </a:t>
                      </a:r>
                      <a:r>
                        <a:rPr lang="en-US" sz="1400" dirty="0">
                          <a:effectLst/>
                          <a:latin typeface="Calibri" panose="020F0502020204030204" pitchFamily="34" charset="0"/>
                          <a:ea typeface="Calibri" panose="020F0502020204030204" pitchFamily="34" charset="0"/>
                          <a:cs typeface="Mangal"/>
                        </a:rPr>
                        <a:t>5% limitation shall apply to request transfers other than those mentioned above.</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bl>
          </a:graphicData>
        </a:graphic>
      </p:graphicFrame>
    </p:spTree>
    <p:extLst>
      <p:ext uri="{BB962C8B-B14F-4D97-AF65-F5344CB8AC3E}">
        <p14:creationId xmlns:p14="http://schemas.microsoft.com/office/powerpoint/2010/main" val="2523802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242" y="219529"/>
            <a:ext cx="10515600" cy="613228"/>
          </a:xfrm>
          <a:solidFill>
            <a:schemeClr val="accent2"/>
          </a:solidFill>
        </p:spPr>
        <p:txBody>
          <a:bodyPr>
            <a:normAutofit fontScale="90000"/>
          </a:bodyPr>
          <a:lstStyle/>
          <a:p>
            <a:pPr algn="ctr"/>
            <a:r>
              <a:rPr lang="en-US" sz="3600" b="1" dirty="0" smtClean="0"/>
              <a:t>COMPETENT AUTHORITY- </a:t>
            </a:r>
            <a:r>
              <a:rPr lang="en-US" sz="3600" b="1" dirty="0"/>
              <a:t>SUGGESTIONS FOR MODIFICATIONS </a:t>
            </a:r>
            <a:endParaRPr lang="en-IN" sz="36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2966398123"/>
              </p:ext>
            </p:extLst>
          </p:nvPr>
        </p:nvGraphicFramePr>
        <p:xfrm>
          <a:off x="284479" y="1054946"/>
          <a:ext cx="11430000" cy="5081694"/>
        </p:xfrm>
        <a:graphic>
          <a:graphicData uri="http://schemas.openxmlformats.org/drawingml/2006/table">
            <a:tbl>
              <a:tblPr firstRow="1" bandRow="1">
                <a:tableStyleId>{5C22544A-7EE6-4342-B048-85BDC9FD1C3A}</a:tableStyleId>
              </a:tblPr>
              <a:tblGrid>
                <a:gridCol w="971173"/>
                <a:gridCol w="1922973"/>
                <a:gridCol w="4267927"/>
                <a:gridCol w="4267927"/>
              </a:tblGrid>
              <a:tr h="1099818">
                <a:tc>
                  <a:txBody>
                    <a:bodyPr/>
                    <a:lstStyle/>
                    <a:p>
                      <a:r>
                        <a:rPr lang="en-US" sz="1800" b="1" u="sng" kern="1200" dirty="0" err="1" smtClean="0">
                          <a:solidFill>
                            <a:schemeClr val="lt1"/>
                          </a:solidFill>
                          <a:effectLst/>
                          <a:latin typeface="+mn-lt"/>
                          <a:ea typeface="+mn-ea"/>
                          <a:cs typeface="+mn-cs"/>
                        </a:rPr>
                        <a:t>Sl</a:t>
                      </a:r>
                      <a:r>
                        <a:rPr lang="en-US" sz="1800" b="1" u="sng" kern="1200" dirty="0" smtClean="0">
                          <a:solidFill>
                            <a:schemeClr val="lt1"/>
                          </a:solidFill>
                          <a:effectLst/>
                          <a:latin typeface="+mn-lt"/>
                          <a:ea typeface="+mn-ea"/>
                          <a:cs typeface="+mn-cs"/>
                        </a:rPr>
                        <a:t> No.</a:t>
                      </a:r>
                      <a:endParaRPr lang="en-IN" sz="1800" dirty="0"/>
                    </a:p>
                  </a:txBody>
                  <a:tcPr anchor="ctr"/>
                </a:tc>
                <a:tc>
                  <a:txBody>
                    <a:bodyPr/>
                    <a:lstStyle/>
                    <a:p>
                      <a:pPr marL="7620" marR="1905"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Para</a:t>
                      </a:r>
                      <a:r>
                        <a:rPr lang="en-US" sz="1800" b="1" u="sng" spc="-3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no.</a:t>
                      </a:r>
                      <a:r>
                        <a:rPr lang="en-US" sz="1800" b="1" u="sng" spc="-25" dirty="0">
                          <a:effectLst/>
                          <a:latin typeface="Calibri" panose="020F0502020204030204" pitchFamily="34" charset="0"/>
                          <a:ea typeface="Calibri" panose="020F0502020204030204" pitchFamily="34" charset="0"/>
                          <a:cs typeface="Mangal"/>
                        </a:rPr>
                        <a:t> of</a:t>
                      </a:r>
                      <a:endParaRPr lang="en-IN" sz="1800" dirty="0">
                        <a:effectLst/>
                        <a:latin typeface="Calibri" panose="020F0502020204030204" pitchFamily="34" charset="0"/>
                        <a:ea typeface="Calibri" panose="020F0502020204030204" pitchFamily="34" charset="0"/>
                        <a:cs typeface="Mangal"/>
                      </a:endParaRPr>
                    </a:p>
                    <a:p>
                      <a:pPr marL="7620" marR="635" algn="ctr">
                        <a:lnSpc>
                          <a:spcPts val="1125"/>
                        </a:lnSpc>
                        <a:spcBef>
                          <a:spcPts val="55"/>
                        </a:spcBef>
                        <a:spcAft>
                          <a:spcPts val="0"/>
                        </a:spcAft>
                      </a:pPr>
                      <a:r>
                        <a:rPr lang="en-US" sz="1800" b="1" u="sng" dirty="0">
                          <a:effectLst/>
                          <a:latin typeface="Calibri" panose="020F0502020204030204" pitchFamily="34" charset="0"/>
                          <a:ea typeface="Calibri" panose="020F0502020204030204" pitchFamily="34" charset="0"/>
                          <a:cs typeface="Mangal"/>
                        </a:rPr>
                        <a:t>Existing</a:t>
                      </a:r>
                      <a:r>
                        <a:rPr lang="en-US" sz="1800" b="1" u="sng" spc="6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Policy</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gridSpan="2">
                  <a:txBody>
                    <a:bodyPr/>
                    <a:lstStyle/>
                    <a:p>
                      <a:pPr marL="7620" marR="0" lvl="0" indent="0" algn="ctr" defTabSz="914400" rtl="0" eaLnBrk="1" fontAlgn="auto" latinLnBrk="0" hangingPunct="1">
                        <a:lnSpc>
                          <a:spcPct val="100000"/>
                        </a:lnSpc>
                        <a:spcBef>
                          <a:spcPts val="15"/>
                        </a:spcBef>
                        <a:spcAft>
                          <a:spcPts val="0"/>
                        </a:spcAft>
                        <a:buClrTx/>
                        <a:buSzTx/>
                        <a:buFontTx/>
                        <a:buNone/>
                        <a:tabLst/>
                        <a:defRPr/>
                      </a:pPr>
                      <a:r>
                        <a:rPr lang="en-US" sz="1800" b="1" u="sng" spc="-10" dirty="0" smtClean="0">
                          <a:effectLst/>
                          <a:latin typeface="Calibri" panose="020F0502020204030204" pitchFamily="34" charset="0"/>
                          <a:ea typeface="Calibri" panose="020F0502020204030204" pitchFamily="34" charset="0"/>
                          <a:cs typeface="Mangal"/>
                        </a:rPr>
                        <a:t>Suggestions</a:t>
                      </a:r>
                      <a:endParaRPr lang="en-IN" sz="1800" dirty="0" smtClean="0">
                        <a:effectLst/>
                        <a:latin typeface="Calibri" panose="020F0502020204030204" pitchFamily="34" charset="0"/>
                        <a:ea typeface="Calibri" panose="020F0502020204030204" pitchFamily="34" charset="0"/>
                        <a:cs typeface="Mangal"/>
                      </a:endParaRPr>
                    </a:p>
                    <a:p>
                      <a:pPr marL="7620" algn="ctr">
                        <a:spcBef>
                          <a:spcPts val="15"/>
                        </a:spcBef>
                        <a:spcAft>
                          <a:spcPts val="0"/>
                        </a:spcAft>
                      </a:pP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hMerge="1">
                  <a:txBody>
                    <a:bodyPr/>
                    <a:lstStyle/>
                    <a:p>
                      <a:pPr marL="7620" algn="ctr">
                        <a:spcBef>
                          <a:spcPts val="15"/>
                        </a:spcBef>
                        <a:spcAft>
                          <a:spcPts val="0"/>
                        </a:spcAft>
                      </a:pPr>
                      <a:endParaRPr lang="en-IN" sz="1100" dirty="0">
                        <a:effectLst/>
                        <a:latin typeface="Calibri" panose="020F0502020204030204" pitchFamily="34" charset="0"/>
                        <a:ea typeface="Calibri" panose="020F0502020204030204" pitchFamily="34" charset="0"/>
                        <a:cs typeface="Mangal"/>
                      </a:endParaRPr>
                    </a:p>
                  </a:txBody>
                  <a:tcPr marL="0" marR="0" marT="0" marB="0"/>
                </a:tc>
              </a:tr>
              <a:tr h="783392">
                <a:tc rowSpan="4">
                  <a:txBody>
                    <a:bodyPr/>
                    <a:lstStyle/>
                    <a:p>
                      <a:pPr marL="278130" algn="ctr">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8.</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rowSpan="4">
                  <a:txBody>
                    <a:bodyPr/>
                    <a:lstStyle/>
                    <a:p>
                      <a:pPr marL="7620" marR="1905" algn="ctr">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3.1</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gridSpan="2">
                  <a:txBody>
                    <a:bodyPr/>
                    <a:lstStyle/>
                    <a:p>
                      <a:pPr marL="64135" marR="52070" algn="just">
                        <a:lnSpc>
                          <a:spcPct val="103000"/>
                        </a:lnSpc>
                        <a:spcBef>
                          <a:spcPts val="30"/>
                        </a:spcBef>
                        <a:spcAft>
                          <a:spcPts val="0"/>
                        </a:spcAft>
                      </a:pPr>
                      <a:r>
                        <a:rPr lang="en-US" sz="1400" dirty="0">
                          <a:effectLst/>
                          <a:latin typeface="Calibri" panose="020F0502020204030204" pitchFamily="34" charset="0"/>
                          <a:ea typeface="Calibri" panose="020F0502020204030204" pitchFamily="34" charset="0"/>
                          <a:cs typeface="Mangal"/>
                        </a:rPr>
                        <a:t>The Competent Authority for considering applications for transfer, placement or overstay and effecting all transfers and placement or disposing such application from a Commissioner in the cadre of Provident Fund Commissioners shall be as under:</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hMerge="1">
                  <a:txBody>
                    <a:bodyPr/>
                    <a:lstStyle/>
                    <a:p>
                      <a:pPr marL="64135" marR="52070" algn="just">
                        <a:lnSpc>
                          <a:spcPct val="103000"/>
                        </a:lnSpc>
                        <a:spcBef>
                          <a:spcPts val="30"/>
                        </a:spcBef>
                        <a:spcAft>
                          <a:spcPts val="0"/>
                        </a:spcAft>
                      </a:pPr>
                      <a:endParaRPr lang="en-IN" sz="1100" dirty="0">
                        <a:effectLst/>
                        <a:latin typeface="Calibri" panose="020F0502020204030204" pitchFamily="34" charset="0"/>
                        <a:ea typeface="Calibri" panose="020F0502020204030204" pitchFamily="34" charset="0"/>
                        <a:cs typeface="Mangal"/>
                      </a:endParaRPr>
                    </a:p>
                  </a:txBody>
                  <a:tcPr marL="0" marR="0" marT="0" marB="0"/>
                </a:tc>
              </a:tr>
              <a:tr h="571550">
                <a:tc vMerge="1">
                  <a:txBody>
                    <a:bodyPr/>
                    <a:lstStyle/>
                    <a:p>
                      <a:pPr marL="278130">
                        <a:lnSpc>
                          <a:spcPts val="1140"/>
                        </a:lnSpc>
                        <a:spcBef>
                          <a:spcPts val="15"/>
                        </a:spcBef>
                        <a:spcAft>
                          <a:spcPts val="0"/>
                        </a:spcAft>
                      </a:pPr>
                      <a:endParaRPr lang="en-IN" sz="1400" dirty="0">
                        <a:effectLst/>
                        <a:latin typeface="Calibri" panose="020F0502020204030204" pitchFamily="34" charset="0"/>
                        <a:ea typeface="Calibri" panose="020F0502020204030204" pitchFamily="34" charset="0"/>
                        <a:cs typeface="Mangal"/>
                      </a:endParaRPr>
                    </a:p>
                  </a:txBody>
                  <a:tcPr marL="0" marR="0" marT="0" marB="0"/>
                </a:tc>
                <a:tc vMerge="1">
                  <a:txBody>
                    <a:bodyPr/>
                    <a:lstStyle/>
                    <a:p>
                      <a:pPr marL="353695">
                        <a:lnSpc>
                          <a:spcPts val="1140"/>
                        </a:lnSpc>
                        <a:spcBef>
                          <a:spcPts val="15"/>
                        </a:spcBef>
                        <a:spcAft>
                          <a:spcPts val="0"/>
                        </a:spcAft>
                      </a:pPr>
                      <a:endParaRPr lang="en-IN" sz="1400" dirty="0">
                        <a:effectLst/>
                        <a:latin typeface="Calibri" panose="020F0502020204030204" pitchFamily="34" charset="0"/>
                        <a:ea typeface="Calibri" panose="020F0502020204030204" pitchFamily="34" charset="0"/>
                        <a:cs typeface="Mangal"/>
                      </a:endParaRPr>
                    </a:p>
                  </a:txBody>
                  <a:tcPr marL="0" marR="0" marT="0" marB="0"/>
                </a:tc>
                <a:tc>
                  <a:txBody>
                    <a:bodyPr/>
                    <a:lstStyle/>
                    <a:p>
                      <a:pPr marL="63500">
                        <a:lnSpc>
                          <a:spcPts val="1135"/>
                        </a:lnSpc>
                        <a:spcBef>
                          <a:spcPts val="30"/>
                        </a:spcBef>
                        <a:spcAft>
                          <a:spcPts val="0"/>
                        </a:spcAft>
                      </a:pPr>
                      <a:r>
                        <a:rPr lang="en-US" sz="1400" b="1" spc="-10" dirty="0">
                          <a:effectLst/>
                          <a:latin typeface="Calibri" panose="020F0502020204030204" pitchFamily="34" charset="0"/>
                          <a:ea typeface="Calibri" panose="020F0502020204030204" pitchFamily="34" charset="0"/>
                          <a:cs typeface="Mangal"/>
                        </a:rPr>
                        <a:t>Authority</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a:lnSpc>
                          <a:spcPts val="1135"/>
                        </a:lnSpc>
                        <a:spcBef>
                          <a:spcPts val="30"/>
                        </a:spcBef>
                        <a:spcAft>
                          <a:spcPts val="0"/>
                        </a:spcAft>
                      </a:pPr>
                      <a:r>
                        <a:rPr lang="en-US" sz="1400" b="1" spc="-10" dirty="0">
                          <a:effectLst/>
                          <a:latin typeface="Calibri" panose="020F0502020204030204" pitchFamily="34" charset="0"/>
                          <a:ea typeface="Calibri" panose="020F0502020204030204" pitchFamily="34" charset="0"/>
                          <a:cs typeface="Mangal"/>
                        </a:rPr>
                        <a:t>Extent</a:t>
                      </a:r>
                      <a:r>
                        <a:rPr lang="en-US" sz="1400" b="1" spc="-25" dirty="0">
                          <a:effectLst/>
                          <a:latin typeface="Calibri" panose="020F0502020204030204" pitchFamily="34" charset="0"/>
                          <a:ea typeface="Calibri" panose="020F0502020204030204" pitchFamily="34" charset="0"/>
                          <a:cs typeface="Mangal"/>
                        </a:rPr>
                        <a:t> </a:t>
                      </a:r>
                      <a:r>
                        <a:rPr lang="en-US" sz="1400" b="1" spc="-10" dirty="0">
                          <a:effectLst/>
                          <a:latin typeface="Calibri" panose="020F0502020204030204" pitchFamily="34" charset="0"/>
                          <a:ea typeface="Calibri" panose="020F0502020204030204" pitchFamily="34" charset="0"/>
                          <a:cs typeface="Mangal"/>
                        </a:rPr>
                        <a:t>of</a:t>
                      </a:r>
                      <a:r>
                        <a:rPr lang="en-US" sz="1400" b="1" spc="-5" dirty="0">
                          <a:effectLst/>
                          <a:latin typeface="Calibri" panose="020F0502020204030204" pitchFamily="34" charset="0"/>
                          <a:ea typeface="Calibri" panose="020F0502020204030204" pitchFamily="34" charset="0"/>
                          <a:cs typeface="Mangal"/>
                        </a:rPr>
                        <a:t> </a:t>
                      </a:r>
                      <a:r>
                        <a:rPr lang="en-US" sz="1400" b="1" spc="-10" dirty="0">
                          <a:effectLst/>
                          <a:latin typeface="Calibri" panose="020F0502020204030204" pitchFamily="34" charset="0"/>
                          <a:ea typeface="Calibri" panose="020F0502020204030204" pitchFamily="34" charset="0"/>
                          <a:cs typeface="Mangal"/>
                        </a:rPr>
                        <a:t>description</a:t>
                      </a:r>
                      <a:r>
                        <a:rPr lang="en-US" sz="1400" b="1" spc="-20" dirty="0">
                          <a:effectLst/>
                          <a:latin typeface="Calibri" panose="020F0502020204030204" pitchFamily="34" charset="0"/>
                          <a:ea typeface="Calibri" panose="020F0502020204030204" pitchFamily="34" charset="0"/>
                          <a:cs typeface="Mangal"/>
                        </a:rPr>
                        <a:t> </a:t>
                      </a:r>
                      <a:r>
                        <a:rPr lang="en-US" sz="1400" b="1" spc="-10" dirty="0">
                          <a:effectLst/>
                          <a:latin typeface="Calibri" panose="020F0502020204030204" pitchFamily="34" charset="0"/>
                          <a:ea typeface="Calibri" panose="020F0502020204030204" pitchFamily="34" charset="0"/>
                          <a:cs typeface="Mangal"/>
                        </a:rPr>
                        <a:t>of</a:t>
                      </a:r>
                      <a:r>
                        <a:rPr lang="en-US" sz="1400" b="1" spc="-20" dirty="0">
                          <a:effectLst/>
                          <a:latin typeface="Calibri" panose="020F0502020204030204" pitchFamily="34" charset="0"/>
                          <a:ea typeface="Calibri" panose="020F0502020204030204" pitchFamily="34" charset="0"/>
                          <a:cs typeface="Mangal"/>
                        </a:rPr>
                        <a:t> </a:t>
                      </a:r>
                      <a:r>
                        <a:rPr lang="en-US" sz="1400" b="1" spc="-10" dirty="0">
                          <a:effectLst/>
                          <a:latin typeface="Calibri" panose="020F0502020204030204" pitchFamily="34" charset="0"/>
                          <a:ea typeface="Calibri" panose="020F0502020204030204" pitchFamily="34" charset="0"/>
                          <a:cs typeface="Mangal"/>
                        </a:rPr>
                        <a:t>power</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975477">
                <a:tc vMerge="1">
                  <a:txBody>
                    <a:bodyPr/>
                    <a:lstStyle/>
                    <a:p>
                      <a:pPr marL="278130">
                        <a:spcBef>
                          <a:spcPts val="15"/>
                        </a:spcBef>
                        <a:spcAft>
                          <a:spcPts val="0"/>
                        </a:spcAft>
                      </a:pPr>
                      <a:endParaRPr lang="en-IN" sz="1400" dirty="0">
                        <a:effectLst/>
                        <a:latin typeface="Calibri" panose="020F0502020204030204" pitchFamily="34" charset="0"/>
                        <a:ea typeface="Calibri" panose="020F0502020204030204" pitchFamily="34" charset="0"/>
                        <a:cs typeface="Mangal"/>
                      </a:endParaRPr>
                    </a:p>
                  </a:txBody>
                  <a:tcPr marL="0" marR="0" marT="0" marB="0"/>
                </a:tc>
                <a:tc vMerge="1">
                  <a:txBody>
                    <a:bodyPr/>
                    <a:lstStyle/>
                    <a:p>
                      <a:pPr marL="7620" marR="1905" algn="ctr">
                        <a:spcBef>
                          <a:spcPts val="15"/>
                        </a:spcBef>
                        <a:spcAft>
                          <a:spcPts val="0"/>
                        </a:spcAft>
                      </a:pPr>
                      <a:endParaRPr lang="en-IN" sz="1400" dirty="0">
                        <a:effectLst/>
                        <a:latin typeface="Calibri" panose="020F0502020204030204" pitchFamily="34" charset="0"/>
                        <a:ea typeface="Calibri" panose="020F0502020204030204" pitchFamily="34" charset="0"/>
                        <a:cs typeface="Mangal"/>
                      </a:endParaRPr>
                    </a:p>
                  </a:txBody>
                  <a:tcPr marL="0" marR="0" marT="0" marB="0"/>
                </a:tc>
                <a:tc>
                  <a:txBody>
                    <a:bodyPr/>
                    <a:lstStyle/>
                    <a:p>
                      <a:pPr marL="63500" marR="93345" indent="-635">
                        <a:lnSpc>
                          <a:spcPct val="103000"/>
                        </a:lnSpc>
                        <a:spcBef>
                          <a:spcPts val="25"/>
                        </a:spcBef>
                        <a:spcAft>
                          <a:spcPts val="0"/>
                        </a:spcAft>
                      </a:pPr>
                      <a:r>
                        <a:rPr lang="en-US" sz="1400" spc="-10" dirty="0">
                          <a:effectLst/>
                          <a:latin typeface="Calibri" panose="020F0502020204030204" pitchFamily="34" charset="0"/>
                          <a:ea typeface="Calibri" panose="020F0502020204030204" pitchFamily="34" charset="0"/>
                          <a:cs typeface="Mangal"/>
                        </a:rPr>
                        <a:t>Central</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Provident </a:t>
                      </a:r>
                      <a:r>
                        <a:rPr lang="en-US" sz="1400" spc="-20" dirty="0">
                          <a:effectLst/>
                          <a:latin typeface="Calibri" panose="020F0502020204030204" pitchFamily="34" charset="0"/>
                          <a:ea typeface="Calibri" panose="020F0502020204030204" pitchFamily="34" charset="0"/>
                          <a:cs typeface="Mangal"/>
                        </a:rPr>
                        <a:t>Fund </a:t>
                      </a:r>
                      <a:r>
                        <a:rPr lang="en-US" sz="1400" spc="-10" dirty="0">
                          <a:effectLst/>
                          <a:latin typeface="Calibri" panose="020F0502020204030204" pitchFamily="34" charset="0"/>
                          <a:ea typeface="Calibri" panose="020F0502020204030204" pitchFamily="34" charset="0"/>
                          <a:cs typeface="Mangal"/>
                        </a:rPr>
                        <a:t>Commissioner</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marR="56515" algn="just">
                        <a:lnSpc>
                          <a:spcPct val="103000"/>
                        </a:lnSpc>
                        <a:spcBef>
                          <a:spcPts val="25"/>
                        </a:spcBef>
                        <a:spcAft>
                          <a:spcPts val="0"/>
                        </a:spcAft>
                      </a:pPr>
                      <a:r>
                        <a:rPr lang="en-US" sz="1400" dirty="0">
                          <a:effectLst/>
                          <a:latin typeface="Calibri" panose="020F0502020204030204" pitchFamily="34" charset="0"/>
                          <a:ea typeface="Calibri" panose="020F0502020204030204" pitchFamily="34" charset="0"/>
                          <a:cs typeface="Mangal"/>
                        </a:rPr>
                        <a:t>For</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all</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Commissioners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subject</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 power</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vested</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Chairman</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 Central</a:t>
                      </a:r>
                      <a:r>
                        <a:rPr lang="en-US" sz="1400" spc="3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Board</a:t>
                      </a:r>
                      <a:r>
                        <a:rPr lang="en-US" sz="1400" spc="2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as</a:t>
                      </a:r>
                      <a:r>
                        <a:rPr lang="en-US" sz="1400" spc="29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provided</a:t>
                      </a:r>
                      <a:r>
                        <a:rPr lang="en-US" sz="1400" spc="2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a:t>
                      </a:r>
                      <a:r>
                        <a:rPr lang="en-US" sz="1400" spc="300" dirty="0">
                          <a:effectLst/>
                          <a:latin typeface="Calibri" panose="020F0502020204030204" pitchFamily="34" charset="0"/>
                          <a:ea typeface="Calibri" panose="020F0502020204030204" pitchFamily="34" charset="0"/>
                          <a:cs typeface="Mangal"/>
                        </a:rPr>
                        <a:t> </a:t>
                      </a:r>
                      <a:r>
                        <a:rPr lang="en-US" sz="1400" spc="-25" dirty="0">
                          <a:effectLst/>
                          <a:latin typeface="Calibri" panose="020F0502020204030204" pitchFamily="34" charset="0"/>
                          <a:ea typeface="Calibri" panose="020F0502020204030204" pitchFamily="34" charset="0"/>
                          <a:cs typeface="Mangal"/>
                        </a:rPr>
                        <a:t>the</a:t>
                      </a:r>
                      <a:endParaRPr lang="en-IN" sz="1400" dirty="0">
                        <a:effectLst/>
                        <a:latin typeface="Calibri" panose="020F0502020204030204" pitchFamily="34" charset="0"/>
                        <a:ea typeface="Calibri" panose="020F0502020204030204" pitchFamily="34" charset="0"/>
                        <a:cs typeface="Mangal"/>
                      </a:endParaRPr>
                    </a:p>
                    <a:p>
                      <a:pPr marL="64135" algn="just">
                        <a:lnSpc>
                          <a:spcPts val="1110"/>
                        </a:lnSpc>
                        <a:spcBef>
                          <a:spcPts val="30"/>
                        </a:spcBef>
                        <a:spcAft>
                          <a:spcPts val="0"/>
                        </a:spcAft>
                      </a:pPr>
                      <a:r>
                        <a:rPr lang="en-US" sz="1400" dirty="0">
                          <a:effectLst/>
                          <a:latin typeface="Calibri" panose="020F0502020204030204" pitchFamily="34" charset="0"/>
                          <a:ea typeface="Calibri" panose="020F0502020204030204" pitchFamily="34" charset="0"/>
                          <a:cs typeface="Mangal"/>
                        </a:rPr>
                        <a:t>following</a:t>
                      </a:r>
                      <a:r>
                        <a:rPr lang="en-US" sz="1400" spc="80" dirty="0">
                          <a:effectLst/>
                          <a:latin typeface="Calibri" panose="020F0502020204030204" pitchFamily="34" charset="0"/>
                          <a:ea typeface="Calibri" panose="020F0502020204030204" pitchFamily="34" charset="0"/>
                          <a:cs typeface="Mangal"/>
                        </a:rPr>
                        <a:t> </a:t>
                      </a:r>
                      <a:r>
                        <a:rPr lang="en-US" sz="1400" spc="-20" dirty="0">
                          <a:effectLst/>
                          <a:latin typeface="Calibri" panose="020F0502020204030204" pitchFamily="34" charset="0"/>
                          <a:ea typeface="Calibri" panose="020F0502020204030204" pitchFamily="34" charset="0"/>
                          <a:cs typeface="Mangal"/>
                        </a:rPr>
                        <a:t>row.</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717403">
                <a:tc vMerge="1">
                  <a:txBody>
                    <a:bodyPr/>
                    <a:lstStyle/>
                    <a:p>
                      <a:pPr marL="278130">
                        <a:spcBef>
                          <a:spcPts val="15"/>
                        </a:spcBef>
                        <a:spcAft>
                          <a:spcPts val="0"/>
                        </a:spcAft>
                      </a:pPr>
                      <a:endParaRPr lang="en-IN" sz="1400" dirty="0">
                        <a:effectLst/>
                        <a:latin typeface="Calibri" panose="020F0502020204030204" pitchFamily="34" charset="0"/>
                        <a:ea typeface="Calibri" panose="020F0502020204030204" pitchFamily="34" charset="0"/>
                        <a:cs typeface="Mangal"/>
                      </a:endParaRPr>
                    </a:p>
                  </a:txBody>
                  <a:tcPr marL="0" marR="0" marT="0" marB="0"/>
                </a:tc>
                <a:tc vMerge="1">
                  <a:txBody>
                    <a:bodyPr/>
                    <a:lstStyle/>
                    <a:p>
                      <a:pPr marL="7620" marR="1905" algn="ctr">
                        <a:spcBef>
                          <a:spcPts val="15"/>
                        </a:spcBef>
                        <a:spcAft>
                          <a:spcPts val="0"/>
                        </a:spcAft>
                      </a:pPr>
                      <a:endParaRPr lang="en-IN" sz="1400" dirty="0">
                        <a:effectLst/>
                        <a:latin typeface="Calibri" panose="020F0502020204030204" pitchFamily="34" charset="0"/>
                        <a:ea typeface="Calibri" panose="020F0502020204030204" pitchFamily="34" charset="0"/>
                        <a:cs typeface="Mangal"/>
                      </a:endParaRPr>
                    </a:p>
                  </a:txBody>
                  <a:tcPr marL="0" marR="0" marT="0" marB="0"/>
                </a:tc>
                <a:tc>
                  <a:txBody>
                    <a:bodyPr/>
                    <a:lstStyle/>
                    <a:p>
                      <a:pPr marL="63500" indent="-635">
                        <a:lnSpc>
                          <a:spcPct val="102000"/>
                        </a:lnSpc>
                        <a:spcBef>
                          <a:spcPts val="30"/>
                        </a:spcBef>
                        <a:spcAft>
                          <a:spcPts val="0"/>
                        </a:spcAft>
                      </a:pPr>
                      <a:r>
                        <a:rPr lang="en-US" sz="1400" spc="-10" dirty="0">
                          <a:effectLst/>
                          <a:latin typeface="Calibri" panose="020F0502020204030204" pitchFamily="34" charset="0"/>
                          <a:ea typeface="Calibri" panose="020F0502020204030204" pitchFamily="34" charset="0"/>
                          <a:cs typeface="Mangal"/>
                        </a:rPr>
                        <a:t>Chairman,</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Central Board</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a:lnSpc>
                          <a:spcPct val="102000"/>
                        </a:lnSpc>
                        <a:spcBef>
                          <a:spcPts val="30"/>
                        </a:spcBef>
                        <a:spcAft>
                          <a:spcPts val="0"/>
                        </a:spcAft>
                      </a:pPr>
                      <a:r>
                        <a:rPr lang="en-US" sz="1400" dirty="0">
                          <a:effectLst/>
                          <a:latin typeface="Calibri" panose="020F0502020204030204" pitchFamily="34" charset="0"/>
                          <a:ea typeface="Calibri" panose="020F0502020204030204" pitchFamily="34" charset="0"/>
                          <a:cs typeface="Mangal"/>
                        </a:rPr>
                        <a:t>All</a:t>
                      </a:r>
                      <a:r>
                        <a:rPr lang="en-US" sz="1400" spc="20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cases</a:t>
                      </a:r>
                      <a:r>
                        <a:rPr lang="en-US" sz="1400" spc="20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20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pre-mature</a:t>
                      </a:r>
                      <a:r>
                        <a:rPr lang="en-US" sz="1400" spc="20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transfers, relaxation,</a:t>
                      </a:r>
                      <a:r>
                        <a:rPr lang="en-US" sz="1400" spc="3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deviation</a:t>
                      </a:r>
                      <a:r>
                        <a:rPr lang="en-US" sz="1400" spc="3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from</a:t>
                      </a:r>
                      <a:r>
                        <a:rPr lang="en-US" sz="1400" spc="3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norms</a:t>
                      </a:r>
                      <a:r>
                        <a:rPr lang="en-US" sz="1400" spc="-1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compassionate</a:t>
                      </a:r>
                      <a:r>
                        <a:rPr lang="en-US" sz="1400" spc="70" dirty="0" smtClean="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grounds,</a:t>
                      </a:r>
                      <a:r>
                        <a:rPr lang="en-US" sz="1400" spc="7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appeals</a:t>
                      </a:r>
                      <a:r>
                        <a:rPr lang="en-US" sz="1400" spc="75" dirty="0">
                          <a:effectLst/>
                          <a:latin typeface="Calibri" panose="020F0502020204030204" pitchFamily="34" charset="0"/>
                          <a:ea typeface="Calibri" panose="020F0502020204030204" pitchFamily="34" charset="0"/>
                          <a:cs typeface="Mangal"/>
                        </a:rPr>
                        <a:t> </a:t>
                      </a:r>
                      <a:r>
                        <a:rPr lang="en-US" sz="1400" spc="-20" dirty="0">
                          <a:effectLst/>
                          <a:latin typeface="Calibri" panose="020F0502020204030204" pitchFamily="34" charset="0"/>
                          <a:ea typeface="Calibri" panose="020F0502020204030204" pitchFamily="34" charset="0"/>
                          <a:cs typeface="Mangal"/>
                        </a:rPr>
                        <a:t>etc.</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934054">
                <a:tc>
                  <a:txBody>
                    <a:bodyPr/>
                    <a:lstStyle/>
                    <a:p>
                      <a:pPr marL="278130" algn="ctr">
                        <a:lnSpc>
                          <a:spcPts val="1215"/>
                        </a:lnSpc>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9.</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1905" algn="ctr">
                        <a:lnSpc>
                          <a:spcPts val="1215"/>
                        </a:lnSpc>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3.4</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gridSpan="2">
                  <a:txBody>
                    <a:bodyPr/>
                    <a:lstStyle/>
                    <a:p>
                      <a:pPr marL="64135">
                        <a:lnSpc>
                          <a:spcPts val="1215"/>
                        </a:lnSpc>
                        <a:spcBef>
                          <a:spcPts val="30"/>
                        </a:spcBef>
                        <a:spcAft>
                          <a:spcPts val="0"/>
                        </a:spcAft>
                      </a:pPr>
                      <a:r>
                        <a:rPr lang="en-US" sz="1400" dirty="0" smtClean="0">
                          <a:effectLst/>
                          <a:latin typeface="Calibri" panose="020F0502020204030204" pitchFamily="34" charset="0"/>
                          <a:ea typeface="Calibri" panose="020F0502020204030204" pitchFamily="34" charset="0"/>
                          <a:cs typeface="Mangal"/>
                        </a:rPr>
                        <a:t>This</a:t>
                      </a:r>
                      <a:r>
                        <a:rPr lang="en-US" sz="1400" spc="3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para</a:t>
                      </a:r>
                      <a:r>
                        <a:rPr lang="en-US" sz="1400" spc="35"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has</a:t>
                      </a:r>
                      <a:r>
                        <a:rPr lang="en-US" sz="1400" spc="2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never</a:t>
                      </a:r>
                      <a:r>
                        <a:rPr lang="en-US" sz="1400" spc="35"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been</a:t>
                      </a:r>
                      <a:r>
                        <a:rPr lang="en-US" sz="1400" spc="15"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operated.</a:t>
                      </a:r>
                      <a:r>
                        <a:rPr lang="en-US" sz="1400" spc="2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It</a:t>
                      </a:r>
                      <a:r>
                        <a:rPr lang="en-US" sz="1400" spc="25"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must</a:t>
                      </a:r>
                      <a:r>
                        <a:rPr lang="en-US" sz="1400" spc="3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be</a:t>
                      </a:r>
                      <a:r>
                        <a:rPr lang="en-US" sz="1400" spc="35"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complied</a:t>
                      </a:r>
                      <a:r>
                        <a:rPr lang="en-US" sz="1400" spc="2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and</a:t>
                      </a:r>
                      <a:r>
                        <a:rPr lang="en-US" sz="1400" spc="1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orders</a:t>
                      </a:r>
                      <a:r>
                        <a:rPr lang="en-US" sz="1400" spc="30" dirty="0" smtClean="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on </a:t>
                      </a:r>
                      <a:r>
                        <a:rPr lang="en-US" sz="1400" dirty="0" smtClean="0">
                          <a:effectLst/>
                          <a:latin typeface="Calibri" panose="020F0502020204030204" pitchFamily="34" charset="0"/>
                          <a:ea typeface="Calibri" panose="020F0502020204030204" pitchFamily="34" charset="0"/>
                          <a:cs typeface="Mangal"/>
                        </a:rPr>
                        <a:t>representation of</a:t>
                      </a:r>
                      <a:r>
                        <a:rPr lang="en-US" sz="1400" spc="5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officers against</a:t>
                      </a:r>
                      <a:r>
                        <a:rPr lang="en-US" sz="1400" spc="5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transfers</a:t>
                      </a:r>
                      <a:r>
                        <a:rPr lang="en-US" sz="1400" spc="4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be</a:t>
                      </a:r>
                      <a:r>
                        <a:rPr lang="en-US" sz="1400" spc="4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issued only</a:t>
                      </a:r>
                      <a:r>
                        <a:rPr lang="en-US" sz="1400" spc="35"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after</a:t>
                      </a:r>
                      <a:r>
                        <a:rPr lang="en-US" sz="1400" spc="40" dirty="0" smtClean="0">
                          <a:effectLst/>
                          <a:latin typeface="Calibri" panose="020F0502020204030204" pitchFamily="34" charset="0"/>
                          <a:ea typeface="Calibri" panose="020F0502020204030204" pitchFamily="34" charset="0"/>
                          <a:cs typeface="Mangal"/>
                        </a:rPr>
                        <a:t> </a:t>
                      </a:r>
                      <a:r>
                        <a:rPr lang="en-US" sz="1400" dirty="0" smtClean="0">
                          <a:effectLst/>
                          <a:latin typeface="Calibri" panose="020F0502020204030204" pitchFamily="34" charset="0"/>
                          <a:ea typeface="Calibri" panose="020F0502020204030204" pitchFamily="34" charset="0"/>
                          <a:cs typeface="Mangal"/>
                        </a:rPr>
                        <a:t>this paragraph has been operationalized.</a:t>
                      </a:r>
                      <a:endParaRPr lang="en-IN" sz="1400" dirty="0" smtClean="0">
                        <a:effectLst/>
                        <a:latin typeface="Calibri" panose="020F0502020204030204" pitchFamily="34" charset="0"/>
                        <a:ea typeface="Calibri" panose="020F0502020204030204" pitchFamily="34" charset="0"/>
                        <a:cs typeface="Mangal"/>
                      </a:endParaRPr>
                    </a:p>
                    <a:p>
                      <a:pPr marL="278130">
                        <a:lnSpc>
                          <a:spcPts val="1215"/>
                        </a:lnSpc>
                        <a:spcBef>
                          <a:spcPts val="30"/>
                        </a:spcBef>
                        <a:spcAft>
                          <a:spcPts val="0"/>
                        </a:spcAft>
                      </a:pPr>
                      <a:endParaRPr lang="en-US" sz="1400" spc="-25" dirty="0" smtClean="0">
                        <a:effectLst/>
                        <a:latin typeface="Calibri" panose="020F0502020204030204" pitchFamily="34" charset="0"/>
                        <a:ea typeface="Calibri" panose="020F0502020204030204" pitchFamily="34" charset="0"/>
                        <a:cs typeface="Mangal"/>
                      </a:endParaRPr>
                    </a:p>
                  </a:txBody>
                  <a:tcPr marL="0" marR="0" marT="0" marB="0" anchor="ctr"/>
                </a:tc>
                <a:tc hMerge="1">
                  <a:txBody>
                    <a:bodyPr/>
                    <a:lstStyle/>
                    <a:p>
                      <a:pPr marL="7620" marR="1905" algn="ctr">
                        <a:lnSpc>
                          <a:spcPts val="1215"/>
                        </a:lnSpc>
                        <a:spcBef>
                          <a:spcPts val="30"/>
                        </a:spcBef>
                        <a:spcAft>
                          <a:spcPts val="0"/>
                        </a:spcAft>
                      </a:pPr>
                      <a:endParaRPr lang="en-IN" sz="1100" dirty="0">
                        <a:effectLst/>
                        <a:latin typeface="Calibri" panose="020F0502020204030204" pitchFamily="34" charset="0"/>
                        <a:ea typeface="Calibri" panose="020F0502020204030204" pitchFamily="34" charset="0"/>
                        <a:cs typeface="Mangal"/>
                      </a:endParaRPr>
                    </a:p>
                  </a:txBody>
                  <a:tcPr marL="0" marR="0" marT="0" marB="0"/>
                </a:tc>
              </a:tr>
            </a:tbl>
          </a:graphicData>
        </a:graphic>
      </p:graphicFrame>
    </p:spTree>
    <p:extLst>
      <p:ext uri="{BB962C8B-B14F-4D97-AF65-F5344CB8AC3E}">
        <p14:creationId xmlns:p14="http://schemas.microsoft.com/office/powerpoint/2010/main" val="2900213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242" y="219529"/>
            <a:ext cx="10515600" cy="613228"/>
          </a:xfrm>
          <a:solidFill>
            <a:schemeClr val="accent2"/>
          </a:solidFill>
        </p:spPr>
        <p:txBody>
          <a:bodyPr>
            <a:normAutofit fontScale="90000"/>
          </a:bodyPr>
          <a:lstStyle/>
          <a:p>
            <a:pPr algn="ctr"/>
            <a:r>
              <a:rPr lang="en-US" sz="3600" b="1" dirty="0" smtClean="0"/>
              <a:t>TENURE </a:t>
            </a:r>
            <a:r>
              <a:rPr lang="en-US" sz="3600" b="1" dirty="0"/>
              <a:t>- SUGGESTIONS FOR MODIFICATIONS </a:t>
            </a:r>
            <a:endParaRPr lang="en-IN" sz="36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669318175"/>
              </p:ext>
            </p:extLst>
          </p:nvPr>
        </p:nvGraphicFramePr>
        <p:xfrm>
          <a:off x="121920" y="916790"/>
          <a:ext cx="11836400" cy="6214804"/>
        </p:xfrm>
        <a:graphic>
          <a:graphicData uri="http://schemas.openxmlformats.org/drawingml/2006/table">
            <a:tbl>
              <a:tblPr firstRow="1" bandRow="1">
                <a:tableStyleId>{5C22544A-7EE6-4342-B048-85BDC9FD1C3A}</a:tableStyleId>
              </a:tblPr>
              <a:tblGrid>
                <a:gridCol w="528320"/>
                <a:gridCol w="1554480"/>
                <a:gridCol w="9753600"/>
              </a:tblGrid>
              <a:tr h="640443">
                <a:tc>
                  <a:txBody>
                    <a:bodyPr/>
                    <a:lstStyle/>
                    <a:p>
                      <a:r>
                        <a:rPr lang="en-US" sz="1800" b="1" u="sng" kern="1200" dirty="0" err="1" smtClean="0">
                          <a:solidFill>
                            <a:schemeClr val="lt1"/>
                          </a:solidFill>
                          <a:effectLst/>
                          <a:latin typeface="+mn-lt"/>
                          <a:ea typeface="+mn-ea"/>
                          <a:cs typeface="+mn-cs"/>
                        </a:rPr>
                        <a:t>Sl</a:t>
                      </a:r>
                      <a:r>
                        <a:rPr lang="en-US" sz="1800" b="1" u="sng" kern="1200" dirty="0" smtClean="0">
                          <a:solidFill>
                            <a:schemeClr val="lt1"/>
                          </a:solidFill>
                          <a:effectLst/>
                          <a:latin typeface="+mn-lt"/>
                          <a:ea typeface="+mn-ea"/>
                          <a:cs typeface="+mn-cs"/>
                        </a:rPr>
                        <a:t> No.</a:t>
                      </a:r>
                      <a:endParaRPr lang="en-IN" dirty="0"/>
                    </a:p>
                  </a:txBody>
                  <a:tcPr anchor="ctr"/>
                </a:tc>
                <a:tc>
                  <a:txBody>
                    <a:bodyPr/>
                    <a:lstStyle/>
                    <a:p>
                      <a:pPr marL="7620" marR="1905"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Para</a:t>
                      </a:r>
                      <a:r>
                        <a:rPr lang="en-US" sz="1800" b="1" u="sng" spc="-3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no.</a:t>
                      </a:r>
                      <a:r>
                        <a:rPr lang="en-US" sz="1800" b="1" u="sng" spc="-25" dirty="0">
                          <a:effectLst/>
                          <a:latin typeface="Calibri" panose="020F0502020204030204" pitchFamily="34" charset="0"/>
                          <a:ea typeface="Calibri" panose="020F0502020204030204" pitchFamily="34" charset="0"/>
                          <a:cs typeface="Mangal"/>
                        </a:rPr>
                        <a:t> of</a:t>
                      </a:r>
                      <a:endParaRPr lang="en-IN" sz="1800" dirty="0">
                        <a:effectLst/>
                        <a:latin typeface="Calibri" panose="020F0502020204030204" pitchFamily="34" charset="0"/>
                        <a:ea typeface="Calibri" panose="020F0502020204030204" pitchFamily="34" charset="0"/>
                        <a:cs typeface="Mangal"/>
                      </a:endParaRPr>
                    </a:p>
                    <a:p>
                      <a:pPr marL="7620" marR="635" algn="ctr">
                        <a:lnSpc>
                          <a:spcPts val="1125"/>
                        </a:lnSpc>
                        <a:spcBef>
                          <a:spcPts val="55"/>
                        </a:spcBef>
                        <a:spcAft>
                          <a:spcPts val="0"/>
                        </a:spcAft>
                      </a:pPr>
                      <a:r>
                        <a:rPr lang="en-US" sz="1800" b="1" u="sng" dirty="0">
                          <a:effectLst/>
                          <a:latin typeface="Calibri" panose="020F0502020204030204" pitchFamily="34" charset="0"/>
                          <a:ea typeface="Calibri" panose="020F0502020204030204" pitchFamily="34" charset="0"/>
                          <a:cs typeface="Mangal"/>
                        </a:rPr>
                        <a:t>Existing</a:t>
                      </a:r>
                      <a:r>
                        <a:rPr lang="en-US" sz="1800" b="1" u="sng" spc="6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Policy</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Suggestions</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5300404">
                <a:tc>
                  <a:txBody>
                    <a:bodyPr/>
                    <a:lstStyle/>
                    <a:p>
                      <a:pPr marL="64135" marR="101600" algn="r">
                        <a:spcBef>
                          <a:spcPts val="30"/>
                        </a:spcBef>
                        <a:spcAft>
                          <a:spcPts val="0"/>
                        </a:spcAft>
                      </a:pPr>
                      <a:r>
                        <a:rPr lang="en-US" sz="1200" spc="-25" dirty="0">
                          <a:effectLst/>
                          <a:latin typeface="Calibri" panose="020F0502020204030204" pitchFamily="34" charset="0"/>
                          <a:ea typeface="Calibri" panose="020F0502020204030204" pitchFamily="34" charset="0"/>
                          <a:cs typeface="Mangal"/>
                        </a:rPr>
                        <a:t>10.</a:t>
                      </a:r>
                      <a:endParaRPr lang="en-IN" sz="1200" dirty="0">
                        <a:effectLst/>
                        <a:latin typeface="Calibri" panose="020F0502020204030204" pitchFamily="34" charset="0"/>
                        <a:ea typeface="Calibri" panose="020F0502020204030204" pitchFamily="34" charset="0"/>
                        <a:cs typeface="Mangal"/>
                      </a:endParaRPr>
                    </a:p>
                  </a:txBody>
                  <a:tcPr marL="0" marR="0" marT="0" marB="0"/>
                </a:tc>
                <a:tc>
                  <a:txBody>
                    <a:bodyPr/>
                    <a:lstStyle/>
                    <a:p>
                      <a:pPr marL="7620" marR="1905" algn="ctr">
                        <a:spcBef>
                          <a:spcPts val="30"/>
                        </a:spcBef>
                        <a:spcAft>
                          <a:spcPts val="0"/>
                        </a:spcAft>
                      </a:pPr>
                      <a:r>
                        <a:rPr lang="en-US" sz="1200" spc="-25" dirty="0">
                          <a:effectLst/>
                          <a:latin typeface="Calibri" panose="020F0502020204030204" pitchFamily="34" charset="0"/>
                          <a:ea typeface="Calibri" panose="020F0502020204030204" pitchFamily="34" charset="0"/>
                          <a:cs typeface="Mangal"/>
                        </a:rPr>
                        <a:t>4.1</a:t>
                      </a:r>
                      <a:endParaRPr lang="en-IN" sz="1200" dirty="0">
                        <a:effectLst/>
                        <a:latin typeface="Calibri" panose="020F0502020204030204" pitchFamily="34" charset="0"/>
                        <a:ea typeface="Calibri" panose="020F0502020204030204" pitchFamily="34" charset="0"/>
                        <a:cs typeface="Mangal"/>
                      </a:endParaRPr>
                    </a:p>
                  </a:txBody>
                  <a:tcPr marL="0" marR="0" marT="0" marB="0"/>
                </a:tc>
                <a:tc>
                  <a:txBody>
                    <a:bodyPr/>
                    <a:lstStyle/>
                    <a:p>
                      <a:pPr marL="64135" marR="54610" algn="just">
                        <a:lnSpc>
                          <a:spcPct val="102000"/>
                        </a:lnSpc>
                        <a:spcBef>
                          <a:spcPts val="30"/>
                        </a:spcBef>
                        <a:spcAft>
                          <a:spcPts val="0"/>
                        </a:spcAft>
                      </a:pPr>
                      <a:r>
                        <a:rPr lang="en-US" sz="1200" i="1" dirty="0">
                          <a:effectLst/>
                          <a:latin typeface="Calibri" panose="020F0502020204030204" pitchFamily="34" charset="0"/>
                          <a:ea typeface="Calibri" panose="020F0502020204030204" pitchFamily="34" charset="0"/>
                          <a:cs typeface="Mangal"/>
                        </a:rPr>
                        <a:t>Minimum</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assured</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service</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tenure</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ensures</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efficient</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service</a:t>
                      </a:r>
                      <a:r>
                        <a:rPr lang="en-US" sz="1200" i="1" spc="-6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delivery</a:t>
                      </a:r>
                      <a:r>
                        <a:rPr lang="en-US" sz="1200" i="1" spc="-5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and increased efficiency. We, therefore, direct the Union State Governments</a:t>
                      </a:r>
                      <a:r>
                        <a:rPr lang="en-US" sz="1200" i="1" spc="-4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and</a:t>
                      </a:r>
                      <a:r>
                        <a:rPr lang="en-US" sz="1200" i="1" spc="-3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Union</a:t>
                      </a:r>
                      <a:r>
                        <a:rPr lang="en-US" sz="1200" i="1" spc="-3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Territories</a:t>
                      </a:r>
                      <a:r>
                        <a:rPr lang="en-US" sz="1200" i="1" spc="-3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to</a:t>
                      </a:r>
                      <a:r>
                        <a:rPr lang="en-US" sz="1200" i="1" spc="-30"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issue</a:t>
                      </a:r>
                      <a:r>
                        <a:rPr lang="en-US" sz="1200" i="1" spc="-2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appropriate</a:t>
                      </a:r>
                      <a:r>
                        <a:rPr lang="en-US" sz="1200" i="1" spc="-2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directions</a:t>
                      </a:r>
                      <a:r>
                        <a:rPr lang="en-US" sz="1200" i="1" spc="-35" dirty="0">
                          <a:effectLst/>
                          <a:latin typeface="Calibri" panose="020F0502020204030204" pitchFamily="34" charset="0"/>
                          <a:ea typeface="Calibri" panose="020F0502020204030204" pitchFamily="34" charset="0"/>
                          <a:cs typeface="Mangal"/>
                        </a:rPr>
                        <a:t> </a:t>
                      </a:r>
                      <a:r>
                        <a:rPr lang="en-US" sz="1200" i="1" dirty="0">
                          <a:effectLst/>
                          <a:latin typeface="Calibri" panose="020F0502020204030204" pitchFamily="34" charset="0"/>
                          <a:ea typeface="Calibri" panose="020F0502020204030204" pitchFamily="34" charset="0"/>
                          <a:cs typeface="Mangal"/>
                        </a:rPr>
                        <a:t>to secure providing of minimum tenure of service to various civil servants, within a period of three months.</a:t>
                      </a:r>
                      <a:endParaRPr lang="en-IN" sz="1200" dirty="0">
                        <a:effectLst/>
                        <a:latin typeface="Calibri" panose="020F0502020204030204" pitchFamily="34" charset="0"/>
                        <a:ea typeface="Calibri" panose="020F0502020204030204" pitchFamily="34" charset="0"/>
                        <a:cs typeface="Mangal"/>
                      </a:endParaRPr>
                    </a:p>
                    <a:p>
                      <a:pPr marL="64135" marR="59055" algn="just">
                        <a:lnSpc>
                          <a:spcPct val="98000"/>
                        </a:lnSpc>
                        <a:spcBef>
                          <a:spcPts val="30"/>
                        </a:spcBef>
                        <a:spcAft>
                          <a:spcPts val="0"/>
                        </a:spcAft>
                      </a:pPr>
                      <a:r>
                        <a:rPr lang="en-US" sz="1200" b="1" i="1" dirty="0">
                          <a:effectLst/>
                          <a:latin typeface="Calibri" panose="020F0502020204030204" pitchFamily="34" charset="0"/>
                          <a:ea typeface="Calibri" panose="020F0502020204030204" pitchFamily="34" charset="0"/>
                          <a:cs typeface="Mangal"/>
                        </a:rPr>
                        <a:t>(Relevant extract of orders of Supreme Court of India dated 31-102-2013 in Writ</a:t>
                      </a:r>
                      <a:r>
                        <a:rPr lang="en-US" sz="1200" b="1" i="1" spc="200" dirty="0">
                          <a:effectLst/>
                          <a:latin typeface="Calibri" panose="020F0502020204030204" pitchFamily="34" charset="0"/>
                          <a:ea typeface="Calibri" panose="020F0502020204030204" pitchFamily="34" charset="0"/>
                          <a:cs typeface="Mangal"/>
                        </a:rPr>
                        <a:t> </a:t>
                      </a:r>
                      <a:r>
                        <a:rPr lang="en-US" sz="1200" b="1" i="1" dirty="0">
                          <a:effectLst/>
                          <a:latin typeface="Calibri" panose="020F0502020204030204" pitchFamily="34" charset="0"/>
                          <a:ea typeface="Calibri" panose="020F0502020204030204" pitchFamily="34" charset="0"/>
                          <a:cs typeface="Mangal"/>
                        </a:rPr>
                        <a:t>Petition (Civil) No. 82 Of 2011 With Writ Petition (Civil) No. 234 Of 2011)</a:t>
                      </a:r>
                      <a:endParaRPr lang="en-IN" sz="1200" dirty="0">
                        <a:effectLst/>
                        <a:latin typeface="Calibri" panose="020F0502020204030204" pitchFamily="34" charset="0"/>
                        <a:ea typeface="Calibri" panose="020F0502020204030204" pitchFamily="34" charset="0"/>
                        <a:cs typeface="Mangal"/>
                      </a:endParaRPr>
                    </a:p>
                    <a:p>
                      <a:pPr marL="64135">
                        <a:spcBef>
                          <a:spcPts val="255"/>
                        </a:spcBef>
                        <a:spcAft>
                          <a:spcPts val="0"/>
                        </a:spcAft>
                      </a:pPr>
                      <a:r>
                        <a:rPr lang="en-US" sz="1200" b="1" dirty="0">
                          <a:effectLst/>
                          <a:latin typeface="Calibri" panose="020F0502020204030204" pitchFamily="34" charset="0"/>
                          <a:ea typeface="Calibri" panose="020F0502020204030204" pitchFamily="34" charset="0"/>
                          <a:cs typeface="Mangal"/>
                        </a:rPr>
                        <a:t> </a:t>
                      </a:r>
                      <a:endParaRPr lang="en-IN" sz="1200" dirty="0">
                        <a:effectLst/>
                        <a:latin typeface="Calibri" panose="020F0502020204030204" pitchFamily="34" charset="0"/>
                        <a:ea typeface="Calibri" panose="020F0502020204030204" pitchFamily="34" charset="0"/>
                        <a:cs typeface="Mangal"/>
                      </a:endParaRPr>
                    </a:p>
                    <a:p>
                      <a:pPr marL="64135" marR="54610" algn="just">
                        <a:lnSpc>
                          <a:spcPct val="102000"/>
                        </a:lnSpc>
                        <a:spcBef>
                          <a:spcPts val="30"/>
                        </a:spcBef>
                        <a:spcAft>
                          <a:spcPts val="0"/>
                        </a:spcAft>
                      </a:pPr>
                      <a:r>
                        <a:rPr lang="en-US" sz="1200" dirty="0">
                          <a:effectLst/>
                          <a:latin typeface="Calibri" panose="020F0502020204030204" pitchFamily="34" charset="0"/>
                          <a:ea typeface="Calibri" panose="020F0502020204030204" pitchFamily="34" charset="0"/>
                          <a:cs typeface="Mangal"/>
                        </a:rPr>
                        <a:t>The</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directions</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of</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SC</a:t>
                      </a:r>
                      <a:r>
                        <a:rPr lang="en-US" sz="1200" spc="-5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are</a:t>
                      </a:r>
                      <a:r>
                        <a:rPr lang="en-US" sz="1200" spc="-5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for</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ensuring</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security</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of</a:t>
                      </a:r>
                      <a:r>
                        <a:rPr lang="en-US" sz="1200" spc="-5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minimum</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tenure.</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It</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Is not intended to mechanically apply tenure guidelines for all cases. Following is some of the exemptions which may be considered:</a:t>
                      </a:r>
                      <a:endParaRPr lang="en-IN" sz="1200" dirty="0">
                        <a:effectLst/>
                        <a:latin typeface="Calibri" panose="020F0502020204030204" pitchFamily="34" charset="0"/>
                        <a:ea typeface="Calibri" panose="020F0502020204030204" pitchFamily="34" charset="0"/>
                        <a:cs typeface="Mangal"/>
                      </a:endParaRPr>
                    </a:p>
                    <a:p>
                      <a:pPr marL="64135">
                        <a:spcBef>
                          <a:spcPts val="50"/>
                        </a:spcBef>
                        <a:spcAft>
                          <a:spcPts val="0"/>
                        </a:spcAft>
                      </a:pPr>
                      <a:r>
                        <a:rPr lang="en-US" sz="1200" b="1" dirty="0">
                          <a:effectLst/>
                          <a:latin typeface="Calibri" panose="020F0502020204030204" pitchFamily="34" charset="0"/>
                          <a:ea typeface="Calibri" panose="020F0502020204030204" pitchFamily="34" charset="0"/>
                          <a:cs typeface="Mangal"/>
                        </a:rPr>
                        <a:t> </a:t>
                      </a:r>
                      <a:endParaRPr lang="en-IN" sz="1200" dirty="0">
                        <a:effectLst/>
                        <a:latin typeface="Calibri" panose="020F0502020204030204" pitchFamily="34" charset="0"/>
                        <a:ea typeface="Calibri" panose="020F0502020204030204" pitchFamily="34" charset="0"/>
                        <a:cs typeface="Mangal"/>
                      </a:endParaRPr>
                    </a:p>
                    <a:p>
                      <a:pPr marL="342900" lvl="0" indent="-342900" algn="just">
                        <a:spcBef>
                          <a:spcPts val="30"/>
                        </a:spcBef>
                        <a:spcAft>
                          <a:spcPts val="0"/>
                        </a:spcAft>
                        <a:buSzPts val="1000"/>
                        <a:buFont typeface="Calibri" panose="020F0502020204030204" pitchFamily="34" charset="0"/>
                        <a:buAutoNum type="arabicPeriod"/>
                        <a:tabLst>
                          <a:tab pos="494030" algn="l"/>
                        </a:tabLst>
                      </a:pPr>
                      <a:r>
                        <a:rPr lang="en-US" sz="1200" b="1" spc="0" dirty="0">
                          <a:effectLst/>
                          <a:latin typeface="Calibri" panose="020F0502020204030204" pitchFamily="34" charset="0"/>
                          <a:ea typeface="Calibri" panose="020F0502020204030204" pitchFamily="34" charset="0"/>
                          <a:cs typeface="Mangal"/>
                        </a:rPr>
                        <a:t>Exemptions</a:t>
                      </a:r>
                      <a:r>
                        <a:rPr lang="en-US" sz="1200" b="1" spc="40" dirty="0">
                          <a:effectLst/>
                          <a:latin typeface="Calibri" panose="020F0502020204030204" pitchFamily="34" charset="0"/>
                          <a:ea typeface="Calibri" panose="020F0502020204030204" pitchFamily="34" charset="0"/>
                          <a:cs typeface="Mangal"/>
                        </a:rPr>
                        <a:t> </a:t>
                      </a:r>
                      <a:r>
                        <a:rPr lang="en-US" sz="1200" b="1" spc="0" dirty="0">
                          <a:effectLst/>
                          <a:latin typeface="Calibri" panose="020F0502020204030204" pitchFamily="34" charset="0"/>
                          <a:ea typeface="Calibri" panose="020F0502020204030204" pitchFamily="34" charset="0"/>
                          <a:cs typeface="Mangal"/>
                        </a:rPr>
                        <a:t>from</a:t>
                      </a:r>
                      <a:r>
                        <a:rPr lang="en-US" sz="1200" b="1" spc="35" dirty="0">
                          <a:effectLst/>
                          <a:latin typeface="Calibri" panose="020F0502020204030204" pitchFamily="34" charset="0"/>
                          <a:ea typeface="Calibri" panose="020F0502020204030204" pitchFamily="34" charset="0"/>
                          <a:cs typeface="Mangal"/>
                        </a:rPr>
                        <a:t> </a:t>
                      </a:r>
                      <a:r>
                        <a:rPr lang="en-US" sz="1200" b="1" spc="0" dirty="0">
                          <a:effectLst/>
                          <a:latin typeface="Calibri" panose="020F0502020204030204" pitchFamily="34" charset="0"/>
                          <a:ea typeface="Calibri" panose="020F0502020204030204" pitchFamily="34" charset="0"/>
                          <a:cs typeface="Mangal"/>
                        </a:rPr>
                        <a:t>Transfer</a:t>
                      </a:r>
                      <a:r>
                        <a:rPr lang="en-US" sz="1200" b="1" spc="35" dirty="0">
                          <a:effectLst/>
                          <a:latin typeface="Calibri" panose="020F0502020204030204" pitchFamily="34" charset="0"/>
                          <a:ea typeface="Calibri" panose="020F0502020204030204" pitchFamily="34" charset="0"/>
                          <a:cs typeface="Mangal"/>
                        </a:rPr>
                        <a:t> </a:t>
                      </a:r>
                      <a:r>
                        <a:rPr lang="en-US" sz="1200" b="1" spc="0" dirty="0">
                          <a:effectLst/>
                          <a:latin typeface="Calibri" panose="020F0502020204030204" pitchFamily="34" charset="0"/>
                          <a:ea typeface="Calibri" panose="020F0502020204030204" pitchFamily="34" charset="0"/>
                          <a:cs typeface="Mangal"/>
                        </a:rPr>
                        <a:t>Policy</a:t>
                      </a:r>
                      <a:r>
                        <a:rPr lang="en-US" sz="1200" b="1" spc="55" dirty="0">
                          <a:effectLst/>
                          <a:latin typeface="Calibri" panose="020F0502020204030204" pitchFamily="34" charset="0"/>
                          <a:ea typeface="Calibri" panose="020F0502020204030204" pitchFamily="34" charset="0"/>
                          <a:cs typeface="Mangal"/>
                        </a:rPr>
                        <a:t> </a:t>
                      </a:r>
                      <a:r>
                        <a:rPr lang="en-US" sz="1200" b="1" spc="0" dirty="0">
                          <a:effectLst/>
                          <a:latin typeface="Calibri" panose="020F0502020204030204" pitchFamily="34" charset="0"/>
                          <a:ea typeface="Calibri" panose="020F0502020204030204" pitchFamily="34" charset="0"/>
                          <a:cs typeface="Mangal"/>
                        </a:rPr>
                        <a:t>for</a:t>
                      </a:r>
                      <a:r>
                        <a:rPr lang="en-US" sz="1200" b="1" spc="40" dirty="0">
                          <a:effectLst/>
                          <a:latin typeface="Calibri" panose="020F0502020204030204" pitchFamily="34" charset="0"/>
                          <a:ea typeface="Calibri" panose="020F0502020204030204" pitchFamily="34" charset="0"/>
                          <a:cs typeface="Mangal"/>
                        </a:rPr>
                        <a:t> </a:t>
                      </a:r>
                      <a:r>
                        <a:rPr lang="en-US" sz="1200" b="1" spc="0" dirty="0">
                          <a:effectLst/>
                          <a:latin typeface="Calibri" panose="020F0502020204030204" pitchFamily="34" charset="0"/>
                          <a:ea typeface="Calibri" panose="020F0502020204030204" pitchFamily="34" charset="0"/>
                          <a:cs typeface="Mangal"/>
                        </a:rPr>
                        <a:t>certain</a:t>
                      </a:r>
                      <a:r>
                        <a:rPr lang="en-US" sz="1200" b="1" spc="45" dirty="0">
                          <a:effectLst/>
                          <a:latin typeface="Calibri" panose="020F0502020204030204" pitchFamily="34" charset="0"/>
                          <a:ea typeface="Calibri" panose="020F0502020204030204" pitchFamily="34" charset="0"/>
                          <a:cs typeface="Mangal"/>
                        </a:rPr>
                        <a:t> </a:t>
                      </a:r>
                      <a:r>
                        <a:rPr lang="en-US" sz="1200" b="1" spc="-10" dirty="0">
                          <a:effectLst/>
                          <a:latin typeface="Calibri" panose="020F0502020204030204" pitchFamily="34" charset="0"/>
                          <a:ea typeface="Calibri" panose="020F0502020204030204" pitchFamily="34" charset="0"/>
                          <a:cs typeface="Mangal"/>
                        </a:rPr>
                        <a:t>officers</a:t>
                      </a:r>
                      <a:endParaRPr lang="en-IN" sz="1200" spc="0" dirty="0">
                        <a:effectLst/>
                        <a:latin typeface="Calibri" panose="020F0502020204030204" pitchFamily="34" charset="0"/>
                        <a:ea typeface="Calibri" panose="020F0502020204030204" pitchFamily="34" charset="0"/>
                        <a:cs typeface="Mangal"/>
                      </a:endParaRPr>
                    </a:p>
                    <a:p>
                      <a:pPr marL="64135" marR="57785" algn="just">
                        <a:lnSpc>
                          <a:spcPct val="102000"/>
                        </a:lnSpc>
                        <a:spcBef>
                          <a:spcPts val="50"/>
                        </a:spcBef>
                        <a:spcAft>
                          <a:spcPts val="0"/>
                        </a:spcAft>
                      </a:pPr>
                      <a:r>
                        <a:rPr lang="en-US" sz="1200" spc="-10" dirty="0">
                          <a:effectLst/>
                          <a:latin typeface="Calibri" panose="020F0502020204030204" pitchFamily="34" charset="0"/>
                          <a:ea typeface="Calibri" panose="020F0502020204030204" pitchFamily="34" charset="0"/>
                          <a:cs typeface="Mangal"/>
                        </a:rPr>
                        <a:t>The</a:t>
                      </a:r>
                      <a:r>
                        <a:rPr lang="en-US" sz="1200" spc="-15" dirty="0">
                          <a:effectLst/>
                          <a:latin typeface="Calibri" panose="020F0502020204030204" pitchFamily="34" charset="0"/>
                          <a:ea typeface="Calibri" panose="020F0502020204030204" pitchFamily="34" charset="0"/>
                          <a:cs typeface="Mangal"/>
                        </a:rPr>
                        <a:t> </a:t>
                      </a:r>
                      <a:r>
                        <a:rPr lang="en-US" sz="1200" spc="-10" dirty="0">
                          <a:effectLst/>
                          <a:latin typeface="Calibri" panose="020F0502020204030204" pitchFamily="34" charset="0"/>
                          <a:ea typeface="Calibri" panose="020F0502020204030204" pitchFamily="34" charset="0"/>
                          <a:cs typeface="Mangal"/>
                        </a:rPr>
                        <a:t>following</a:t>
                      </a:r>
                      <a:r>
                        <a:rPr lang="en-US" sz="1200" spc="-25" dirty="0">
                          <a:effectLst/>
                          <a:latin typeface="Calibri" panose="020F0502020204030204" pitchFamily="34" charset="0"/>
                          <a:ea typeface="Calibri" panose="020F0502020204030204" pitchFamily="34" charset="0"/>
                          <a:cs typeface="Mangal"/>
                        </a:rPr>
                        <a:t> </a:t>
                      </a:r>
                      <a:r>
                        <a:rPr lang="en-US" sz="1200" spc="-10" dirty="0">
                          <a:effectLst/>
                          <a:latin typeface="Calibri" panose="020F0502020204030204" pitchFamily="34" charset="0"/>
                          <a:ea typeface="Calibri" panose="020F0502020204030204" pitchFamily="34" charset="0"/>
                          <a:cs typeface="Mangal"/>
                        </a:rPr>
                        <a:t>officers</a:t>
                      </a:r>
                      <a:r>
                        <a:rPr lang="en-US" sz="1200" spc="-25" dirty="0">
                          <a:effectLst/>
                          <a:latin typeface="Calibri" panose="020F0502020204030204" pitchFamily="34" charset="0"/>
                          <a:ea typeface="Calibri" panose="020F0502020204030204" pitchFamily="34" charset="0"/>
                          <a:cs typeface="Mangal"/>
                        </a:rPr>
                        <a:t> </a:t>
                      </a:r>
                      <a:r>
                        <a:rPr lang="en-US" sz="1200" spc="-10" dirty="0">
                          <a:effectLst/>
                          <a:latin typeface="Calibri" panose="020F0502020204030204" pitchFamily="34" charset="0"/>
                          <a:ea typeface="Calibri" panose="020F0502020204030204" pitchFamily="34" charset="0"/>
                          <a:cs typeface="Mangal"/>
                        </a:rPr>
                        <a:t>will</a:t>
                      </a:r>
                      <a:r>
                        <a:rPr lang="en-US" sz="1200" spc="-25" dirty="0">
                          <a:effectLst/>
                          <a:latin typeface="Calibri" panose="020F0502020204030204" pitchFamily="34" charset="0"/>
                          <a:ea typeface="Calibri" panose="020F0502020204030204" pitchFamily="34" charset="0"/>
                          <a:cs typeface="Mangal"/>
                        </a:rPr>
                        <a:t> </a:t>
                      </a:r>
                      <a:r>
                        <a:rPr lang="en-US" sz="1200" spc="-10" dirty="0">
                          <a:effectLst/>
                          <a:latin typeface="Calibri" panose="020F0502020204030204" pitchFamily="34" charset="0"/>
                          <a:ea typeface="Calibri" panose="020F0502020204030204" pitchFamily="34" charset="0"/>
                          <a:cs typeface="Mangal"/>
                        </a:rPr>
                        <a:t>be exempted</a:t>
                      </a:r>
                      <a:r>
                        <a:rPr lang="en-US" sz="1200" spc="-20" dirty="0">
                          <a:effectLst/>
                          <a:latin typeface="Calibri" panose="020F0502020204030204" pitchFamily="34" charset="0"/>
                          <a:ea typeface="Calibri" panose="020F0502020204030204" pitchFamily="34" charset="0"/>
                          <a:cs typeface="Mangal"/>
                        </a:rPr>
                        <a:t> </a:t>
                      </a:r>
                      <a:r>
                        <a:rPr lang="en-US" sz="1200" spc="-10" dirty="0">
                          <a:effectLst/>
                          <a:latin typeface="Calibri" panose="020F0502020204030204" pitchFamily="34" charset="0"/>
                          <a:ea typeface="Calibri" panose="020F0502020204030204" pitchFamily="34" charset="0"/>
                          <a:cs typeface="Mangal"/>
                        </a:rPr>
                        <a:t>from</a:t>
                      </a:r>
                      <a:r>
                        <a:rPr lang="en-US" sz="1200" spc="-35" dirty="0">
                          <a:effectLst/>
                          <a:latin typeface="Calibri" panose="020F0502020204030204" pitchFamily="34" charset="0"/>
                          <a:ea typeface="Calibri" panose="020F0502020204030204" pitchFamily="34" charset="0"/>
                          <a:cs typeface="Mangal"/>
                        </a:rPr>
                        <a:t> </a:t>
                      </a:r>
                      <a:r>
                        <a:rPr lang="en-US" sz="1200" spc="-10" dirty="0">
                          <a:effectLst/>
                          <a:latin typeface="Calibri" panose="020F0502020204030204" pitchFamily="34" charset="0"/>
                          <a:ea typeface="Calibri" panose="020F0502020204030204" pitchFamily="34" charset="0"/>
                          <a:cs typeface="Mangal"/>
                        </a:rPr>
                        <a:t>annual general transfers </a:t>
                      </a:r>
                      <a:r>
                        <a:rPr lang="en-US" sz="1200" dirty="0">
                          <a:effectLst/>
                          <a:latin typeface="Calibri" panose="020F0502020204030204" pitchFamily="34" charset="0"/>
                          <a:ea typeface="Calibri" panose="020F0502020204030204" pitchFamily="34" charset="0"/>
                          <a:cs typeface="Mangal"/>
                        </a:rPr>
                        <a:t>under the TP-CC:</a:t>
                      </a:r>
                      <a:endParaRPr lang="en-IN" sz="1200" dirty="0">
                        <a:effectLst/>
                        <a:latin typeface="Calibri" panose="020F0502020204030204" pitchFamily="34" charset="0"/>
                        <a:ea typeface="Calibri" panose="020F0502020204030204" pitchFamily="34" charset="0"/>
                        <a:cs typeface="Mangal"/>
                      </a:endParaRPr>
                    </a:p>
                    <a:p>
                      <a:pPr marL="742950" marR="54610" lvl="1" indent="-285750" algn="just">
                        <a:lnSpc>
                          <a:spcPct val="102000"/>
                        </a:lnSpc>
                        <a:spcBef>
                          <a:spcPts val="5"/>
                        </a:spcBef>
                        <a:spcAft>
                          <a:spcPts val="0"/>
                        </a:spcAft>
                        <a:buSzPts val="1000"/>
                        <a:buFont typeface="Calibri" panose="020F0502020204030204" pitchFamily="34" charset="0"/>
                        <a:buAutoNum type="alphaLcParenR"/>
                        <a:tabLst>
                          <a:tab pos="494030" algn="l"/>
                        </a:tabLst>
                      </a:pPr>
                      <a:r>
                        <a:rPr lang="en-US" sz="1200" b="1" spc="0" dirty="0">
                          <a:effectLst/>
                          <a:latin typeface="Calibri" panose="020F0502020204030204" pitchFamily="34" charset="0"/>
                          <a:ea typeface="Calibri" panose="020F0502020204030204" pitchFamily="34" charset="0"/>
                          <a:cs typeface="Mangal"/>
                        </a:rPr>
                        <a:t>Officers Nearing Superannuation</a:t>
                      </a:r>
                      <a:r>
                        <a:rPr lang="en-US" sz="1200" spc="0" dirty="0">
                          <a:effectLst/>
                          <a:latin typeface="Calibri" panose="020F0502020204030204" pitchFamily="34" charset="0"/>
                          <a:ea typeface="Calibri" panose="020F0502020204030204" pitchFamily="34" charset="0"/>
                          <a:cs typeface="Mangal"/>
                        </a:rPr>
                        <a:t>: Officers who are due for superannuation within two years of the due date of annual general transfers</a:t>
                      </a:r>
                      <a:r>
                        <a:rPr lang="en-US" sz="1200" spc="-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shall normally be</a:t>
                      </a:r>
                      <a:r>
                        <a:rPr lang="en-US" sz="1200" spc="-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exempt from transfers.</a:t>
                      </a:r>
                      <a:r>
                        <a:rPr lang="en-US" sz="1200" spc="-1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Provided</a:t>
                      </a:r>
                      <a:r>
                        <a:rPr lang="en-US" sz="1200" spc="-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that if</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such an officer was an Officer-in-charge (OIC) and has completed three years</a:t>
                      </a:r>
                      <a:r>
                        <a:rPr lang="en-US" sz="1200" spc="-3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in</a:t>
                      </a:r>
                      <a:r>
                        <a:rPr lang="en-US" sz="1200" spc="-4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that</a:t>
                      </a:r>
                      <a:r>
                        <a:rPr lang="en-US" sz="1200" spc="-2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office</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as</a:t>
                      </a:r>
                      <a:r>
                        <a:rPr lang="en-US" sz="1200" spc="-4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OIC,</a:t>
                      </a:r>
                      <a:r>
                        <a:rPr lang="en-US" sz="1200" spc="-5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s/he</a:t>
                      </a:r>
                      <a:r>
                        <a:rPr lang="en-US" sz="1200" spc="-2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shall</a:t>
                      </a:r>
                      <a:r>
                        <a:rPr lang="en-US" sz="1200" spc="-4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be</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transferred</a:t>
                      </a:r>
                      <a:r>
                        <a:rPr lang="en-US" sz="1200" spc="-4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out</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from</a:t>
                      </a:r>
                      <a:r>
                        <a:rPr lang="en-US" sz="1200" spc="-4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the</a:t>
                      </a:r>
                      <a:r>
                        <a:rPr lang="en-US" sz="1200" spc="-3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said post to a station of his/her choice.</a:t>
                      </a:r>
                      <a:endParaRPr lang="en-IN" sz="1200" spc="0" dirty="0">
                        <a:effectLst/>
                        <a:latin typeface="Calibri" panose="020F0502020204030204" pitchFamily="34" charset="0"/>
                        <a:ea typeface="Calibri" panose="020F0502020204030204" pitchFamily="34" charset="0"/>
                        <a:cs typeface="Mangal"/>
                      </a:endParaRPr>
                    </a:p>
                    <a:p>
                      <a:pPr marL="742950" marR="54610" lvl="1" indent="-285750" algn="just">
                        <a:lnSpc>
                          <a:spcPct val="102000"/>
                        </a:lnSpc>
                        <a:spcBef>
                          <a:spcPts val="30"/>
                        </a:spcBef>
                        <a:spcAft>
                          <a:spcPts val="0"/>
                        </a:spcAft>
                        <a:buSzPts val="1000"/>
                        <a:buFont typeface="Calibri" panose="020F0502020204030204" pitchFamily="34" charset="0"/>
                        <a:buAutoNum type="alphaLcParenR"/>
                        <a:tabLst>
                          <a:tab pos="494030" algn="l"/>
                        </a:tabLst>
                      </a:pPr>
                      <a:r>
                        <a:rPr lang="en-US" sz="1200" b="1" spc="0" dirty="0">
                          <a:effectLst/>
                          <a:latin typeface="Calibri" panose="020F0502020204030204" pitchFamily="34" charset="0"/>
                          <a:ea typeface="Calibri" panose="020F0502020204030204" pitchFamily="34" charset="0"/>
                          <a:cs typeface="Mangal"/>
                        </a:rPr>
                        <a:t>Officers due for Promotion: </a:t>
                      </a:r>
                      <a:r>
                        <a:rPr lang="en-US" sz="1200" spc="0" dirty="0">
                          <a:effectLst/>
                          <a:latin typeface="Calibri" panose="020F0502020204030204" pitchFamily="34" charset="0"/>
                          <a:ea typeface="Calibri" panose="020F0502020204030204" pitchFamily="34" charset="0"/>
                          <a:cs typeface="Mangal"/>
                        </a:rPr>
                        <a:t>Officers who are likely to be promoted within one year of the scheduled transfer shall also be exempt</a:t>
                      </a:r>
                      <a:r>
                        <a:rPr lang="en-US" sz="1200" spc="-2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from</a:t>
                      </a:r>
                      <a:r>
                        <a:rPr lang="en-US" sz="1200" spc="-2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transfers.</a:t>
                      </a:r>
                      <a:r>
                        <a:rPr lang="en-US" sz="1200" spc="-3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This</a:t>
                      </a:r>
                      <a:r>
                        <a:rPr lang="en-US" sz="1200" spc="-1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exemption</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is</a:t>
                      </a:r>
                      <a:r>
                        <a:rPr lang="en-US" sz="1200" spc="-3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based</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on</a:t>
                      </a:r>
                      <a:r>
                        <a:rPr lang="en-US" sz="1200" spc="-4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the</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principle</a:t>
                      </a:r>
                      <a:r>
                        <a:rPr lang="en-US" sz="1200" spc="-3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that officers are typically transferred upon promotion if they have completed the prescribed tenure for the new position.</a:t>
                      </a:r>
                      <a:endParaRPr lang="en-IN" sz="1200" spc="0" dirty="0">
                        <a:effectLst/>
                        <a:latin typeface="Calibri" panose="020F0502020204030204" pitchFamily="34" charset="0"/>
                        <a:ea typeface="Calibri" panose="020F0502020204030204" pitchFamily="34" charset="0"/>
                        <a:cs typeface="Mangal"/>
                      </a:endParaRPr>
                    </a:p>
                    <a:p>
                      <a:pPr marL="64135">
                        <a:spcBef>
                          <a:spcPts val="75"/>
                        </a:spcBef>
                        <a:spcAft>
                          <a:spcPts val="0"/>
                        </a:spcAft>
                      </a:pPr>
                      <a:r>
                        <a:rPr lang="en-US" sz="1200" b="1" dirty="0">
                          <a:effectLst/>
                          <a:latin typeface="Calibri" panose="020F0502020204030204" pitchFamily="34" charset="0"/>
                          <a:ea typeface="Calibri" panose="020F0502020204030204" pitchFamily="34" charset="0"/>
                          <a:cs typeface="Mangal"/>
                        </a:rPr>
                        <a:t> </a:t>
                      </a:r>
                      <a:endParaRPr lang="en-IN" sz="1200" dirty="0">
                        <a:effectLst/>
                        <a:latin typeface="Calibri" panose="020F0502020204030204" pitchFamily="34" charset="0"/>
                        <a:ea typeface="Calibri" panose="020F0502020204030204" pitchFamily="34" charset="0"/>
                        <a:cs typeface="Mangal"/>
                      </a:endParaRPr>
                    </a:p>
                    <a:p>
                      <a:pPr marL="342900" marR="55245" lvl="0" indent="-342900">
                        <a:lnSpc>
                          <a:spcPct val="102000"/>
                        </a:lnSpc>
                        <a:spcBef>
                          <a:spcPts val="30"/>
                        </a:spcBef>
                        <a:spcAft>
                          <a:spcPts val="0"/>
                        </a:spcAft>
                        <a:buSzPts val="1000"/>
                        <a:buFont typeface="Calibri" panose="020F0502020204030204" pitchFamily="34" charset="0"/>
                        <a:buAutoNum type="arabicPeriod" startAt="2"/>
                        <a:tabLst>
                          <a:tab pos="494030" algn="l"/>
                        </a:tabLst>
                      </a:pPr>
                      <a:r>
                        <a:rPr lang="en-US" sz="1200" b="1" spc="0" dirty="0">
                          <a:effectLst/>
                          <a:latin typeface="Calibri" panose="020F0502020204030204" pitchFamily="34" charset="0"/>
                          <a:ea typeface="Calibri" panose="020F0502020204030204" pitchFamily="34" charset="0"/>
                          <a:cs typeface="Mangal"/>
                        </a:rPr>
                        <a:t>Exemption from Transfer Policy for Certain EPF Offices </a:t>
                      </a:r>
                      <a:r>
                        <a:rPr lang="en-US" sz="1200" spc="0" dirty="0">
                          <a:effectLst/>
                          <a:latin typeface="Calibri" panose="020F0502020204030204" pitchFamily="34" charset="0"/>
                          <a:ea typeface="Calibri" panose="020F0502020204030204" pitchFamily="34" charset="0"/>
                          <a:cs typeface="Mangal"/>
                        </a:rPr>
                        <a:t>Officers serving in the EPF Headquarters and National Data Centre, will be exempted from the applicable transfer policy.</a:t>
                      </a:r>
                      <a:r>
                        <a:rPr lang="en-US" sz="1200" spc="-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To</a:t>
                      </a:r>
                      <a:r>
                        <a:rPr lang="en-US" sz="1200" spc="-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allow these offices to</a:t>
                      </a:r>
                      <a:r>
                        <a:rPr lang="en-US" sz="1200" spc="7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retain</a:t>
                      </a:r>
                      <a:r>
                        <a:rPr lang="en-US" sz="1200" spc="6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officers</a:t>
                      </a:r>
                      <a:r>
                        <a:rPr lang="en-US" sz="1200" spc="6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of their choice</a:t>
                      </a:r>
                      <a:r>
                        <a:rPr lang="en-US" sz="1200" spc="7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beyond the</a:t>
                      </a:r>
                      <a:r>
                        <a:rPr lang="en-US" sz="1200" spc="6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prescribed</a:t>
                      </a:r>
                      <a:r>
                        <a:rPr lang="en-US" sz="1200" spc="5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tenure, the following process may be </a:t>
                      </a:r>
                      <a:r>
                        <a:rPr lang="en-US" sz="1200" spc="0" dirty="0" err="1" smtClean="0">
                          <a:effectLst/>
                          <a:latin typeface="Calibri" panose="020F0502020204030204" pitchFamily="34" charset="0"/>
                          <a:ea typeface="Calibri" panose="020F0502020204030204" pitchFamily="34" charset="0"/>
                          <a:cs typeface="Mangal"/>
                        </a:rPr>
                        <a:t>mplemented</a:t>
                      </a:r>
                      <a:r>
                        <a:rPr lang="en-US" sz="1200" spc="0" dirty="0">
                          <a:effectLst/>
                          <a:latin typeface="Calibri" panose="020F0502020204030204" pitchFamily="34" charset="0"/>
                          <a:ea typeface="Calibri" panose="020F0502020204030204" pitchFamily="34" charset="0"/>
                          <a:cs typeface="Mangal"/>
                        </a:rPr>
                        <a:t>:</a:t>
                      </a:r>
                      <a:endParaRPr lang="en-IN" sz="1200" spc="0" dirty="0">
                        <a:effectLst/>
                        <a:latin typeface="Calibri" panose="020F0502020204030204" pitchFamily="34" charset="0"/>
                        <a:ea typeface="Calibri" panose="020F0502020204030204" pitchFamily="34" charset="0"/>
                        <a:cs typeface="Mangal"/>
                      </a:endParaRPr>
                    </a:p>
                    <a:p>
                      <a:pPr marL="742950" marR="54610" lvl="1" indent="-285750" algn="just">
                        <a:lnSpc>
                          <a:spcPct val="103000"/>
                        </a:lnSpc>
                        <a:spcBef>
                          <a:spcPts val="15"/>
                        </a:spcBef>
                        <a:spcAft>
                          <a:spcPts val="0"/>
                        </a:spcAft>
                        <a:buSzPts val="1000"/>
                        <a:buFont typeface="Calibri" panose="020F0502020204030204" pitchFamily="34" charset="0"/>
                        <a:buAutoNum type="alphaLcParenR"/>
                        <a:tabLst>
                          <a:tab pos="923290" algn="l"/>
                        </a:tabLst>
                      </a:pPr>
                      <a:r>
                        <a:rPr lang="en-US" sz="1200" b="1" spc="0" dirty="0">
                          <a:effectLst/>
                          <a:latin typeface="Calibri" panose="020F0502020204030204" pitchFamily="34" charset="0"/>
                          <a:ea typeface="Calibri" panose="020F0502020204030204" pitchFamily="34" charset="0"/>
                          <a:cs typeface="Mangal"/>
                        </a:rPr>
                        <a:t>Annual Review: </a:t>
                      </a:r>
                      <a:r>
                        <a:rPr lang="en-US" sz="1200" spc="0" dirty="0">
                          <a:effectLst/>
                          <a:latin typeface="Calibri" panose="020F0502020204030204" pitchFamily="34" charset="0"/>
                          <a:ea typeface="Calibri" panose="020F0502020204030204" pitchFamily="34" charset="0"/>
                          <a:cs typeface="Mangal"/>
                        </a:rPr>
                        <a:t>Each year, prior to the issuance of transfer orders, the concerned offices will have the opportunity to identify officers whom they wish to retain.</a:t>
                      </a:r>
                      <a:endParaRPr lang="en-IN" sz="1200" spc="0" dirty="0">
                        <a:effectLst/>
                        <a:latin typeface="Calibri" panose="020F0502020204030204" pitchFamily="34" charset="0"/>
                        <a:ea typeface="Calibri" panose="020F0502020204030204" pitchFamily="34" charset="0"/>
                        <a:cs typeface="Mangal"/>
                      </a:endParaRPr>
                    </a:p>
                    <a:p>
                      <a:pPr marL="742950" marR="53975" lvl="1" indent="-285750" algn="just">
                        <a:lnSpc>
                          <a:spcPct val="103000"/>
                        </a:lnSpc>
                        <a:spcBef>
                          <a:spcPts val="30"/>
                        </a:spcBef>
                        <a:spcAft>
                          <a:spcPts val="0"/>
                        </a:spcAft>
                        <a:buSzPts val="1000"/>
                        <a:buFont typeface="Calibri" panose="020F0502020204030204" pitchFamily="34" charset="0"/>
                        <a:buAutoNum type="alphaLcParenR"/>
                        <a:tabLst>
                          <a:tab pos="923290" algn="l"/>
                        </a:tabLst>
                      </a:pPr>
                      <a:r>
                        <a:rPr lang="en-US" sz="1200" b="1" spc="0" dirty="0">
                          <a:effectLst/>
                          <a:latin typeface="Calibri" panose="020F0502020204030204" pitchFamily="34" charset="0"/>
                          <a:ea typeface="Calibri" panose="020F0502020204030204" pitchFamily="34" charset="0"/>
                          <a:cs typeface="Mangal"/>
                        </a:rPr>
                        <a:t>Officer Consent: </a:t>
                      </a:r>
                      <a:r>
                        <a:rPr lang="en-US" sz="1200" spc="0" dirty="0">
                          <a:effectLst/>
                          <a:latin typeface="Calibri" panose="020F0502020204030204" pitchFamily="34" charset="0"/>
                          <a:ea typeface="Calibri" panose="020F0502020204030204" pitchFamily="34" charset="0"/>
                          <a:cs typeface="Mangal"/>
                        </a:rPr>
                        <a:t>If the identified officers are willing to remain</a:t>
                      </a:r>
                      <a:r>
                        <a:rPr lang="en-US" sz="1200" spc="-5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in</a:t>
                      </a:r>
                      <a:r>
                        <a:rPr lang="en-US" sz="1200" spc="-6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their</a:t>
                      </a:r>
                      <a:r>
                        <a:rPr lang="en-US" sz="1200" spc="-6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current</a:t>
                      </a:r>
                      <a:r>
                        <a:rPr lang="en-US" sz="1200" spc="-5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positions,</a:t>
                      </a:r>
                      <a:r>
                        <a:rPr lang="en-US" sz="1200" spc="-6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they</a:t>
                      </a:r>
                      <a:r>
                        <a:rPr lang="en-US" sz="1200" spc="-6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shall</a:t>
                      </a:r>
                      <a:r>
                        <a:rPr lang="en-US" sz="1200" spc="-55"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be</a:t>
                      </a:r>
                      <a:r>
                        <a:rPr lang="en-US" sz="1200" spc="-6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excluded</a:t>
                      </a:r>
                      <a:r>
                        <a:rPr lang="en-US" sz="1200" spc="-50" dirty="0">
                          <a:effectLst/>
                          <a:latin typeface="Calibri" panose="020F0502020204030204" pitchFamily="34" charset="0"/>
                          <a:ea typeface="Calibri" panose="020F0502020204030204" pitchFamily="34" charset="0"/>
                          <a:cs typeface="Mangal"/>
                        </a:rPr>
                        <a:t> </a:t>
                      </a:r>
                      <a:r>
                        <a:rPr lang="en-US" sz="1200" spc="0" dirty="0">
                          <a:effectLst/>
                          <a:latin typeface="Calibri" panose="020F0502020204030204" pitchFamily="34" charset="0"/>
                          <a:ea typeface="Calibri" panose="020F0502020204030204" pitchFamily="34" charset="0"/>
                          <a:cs typeface="Mangal"/>
                        </a:rPr>
                        <a:t>from routine transfers.</a:t>
                      </a:r>
                      <a:endParaRPr lang="en-IN" sz="1200" spc="0" dirty="0">
                        <a:effectLst/>
                        <a:latin typeface="Calibri" panose="020F0502020204030204" pitchFamily="34" charset="0"/>
                        <a:ea typeface="Calibri" panose="020F0502020204030204" pitchFamily="34" charset="0"/>
                        <a:cs typeface="Mangal"/>
                      </a:endParaRPr>
                    </a:p>
                    <a:p>
                      <a:pPr marL="742950" marR="53975" lvl="1" indent="-285750" algn="just">
                        <a:lnSpc>
                          <a:spcPct val="102000"/>
                        </a:lnSpc>
                        <a:spcBef>
                          <a:spcPts val="30"/>
                        </a:spcBef>
                        <a:spcAft>
                          <a:spcPts val="0"/>
                        </a:spcAft>
                        <a:buSzPts val="1000"/>
                        <a:buFont typeface="Calibri" panose="020F0502020204030204" pitchFamily="34" charset="0"/>
                        <a:buAutoNum type="alphaLcParenR"/>
                        <a:tabLst>
                          <a:tab pos="923290" algn="l"/>
                        </a:tabLst>
                      </a:pPr>
                      <a:r>
                        <a:rPr lang="en-US" sz="1200" b="1" spc="0" dirty="0">
                          <a:effectLst/>
                          <a:latin typeface="Calibri" panose="020F0502020204030204" pitchFamily="34" charset="0"/>
                          <a:ea typeface="Calibri" panose="020F0502020204030204" pitchFamily="34" charset="0"/>
                          <a:cs typeface="Mangal"/>
                        </a:rPr>
                        <a:t>Notification to the Relevant Authority: </a:t>
                      </a:r>
                      <a:r>
                        <a:rPr lang="en-US" sz="1200" spc="0" dirty="0">
                          <a:effectLst/>
                          <a:latin typeface="Calibri" panose="020F0502020204030204" pitchFamily="34" charset="0"/>
                          <a:ea typeface="Calibri" panose="020F0502020204030204" pitchFamily="34" charset="0"/>
                          <a:cs typeface="Mangal"/>
                        </a:rPr>
                        <a:t>The concerned offices will notify the relevant authority of their decision to retain the specified officers.</a:t>
                      </a:r>
                      <a:endParaRPr lang="en-IN" sz="1200" spc="0" dirty="0">
                        <a:effectLst/>
                        <a:latin typeface="Calibri" panose="020F0502020204030204" pitchFamily="34" charset="0"/>
                        <a:ea typeface="Calibri" panose="020F0502020204030204" pitchFamily="34" charset="0"/>
                        <a:cs typeface="Mangal"/>
                      </a:endParaRPr>
                    </a:p>
                    <a:p>
                      <a:pPr marL="64135" marR="53340" algn="just">
                        <a:lnSpc>
                          <a:spcPct val="102000"/>
                        </a:lnSpc>
                        <a:spcBef>
                          <a:spcPts val="30"/>
                        </a:spcBef>
                        <a:spcAft>
                          <a:spcPts val="0"/>
                        </a:spcAft>
                      </a:pPr>
                      <a:r>
                        <a:rPr lang="en-US" sz="1200" dirty="0">
                          <a:effectLst/>
                          <a:latin typeface="Calibri" panose="020F0502020204030204" pitchFamily="34" charset="0"/>
                          <a:ea typeface="Calibri" panose="020F0502020204030204" pitchFamily="34" charset="0"/>
                          <a:cs typeface="Mangal"/>
                        </a:rPr>
                        <a:t>This process will ensure that these critical offices can maintain continuity and stability in their leadership and operations. This retention,</a:t>
                      </a:r>
                      <a:r>
                        <a:rPr lang="en-US" sz="1200" spc="-1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however,</a:t>
                      </a:r>
                      <a:r>
                        <a:rPr lang="en-US" sz="1200" spc="-2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shall</a:t>
                      </a:r>
                      <a:r>
                        <a:rPr lang="en-US" sz="1200" spc="-1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be</a:t>
                      </a:r>
                      <a:r>
                        <a:rPr lang="en-US" sz="1200" spc="-1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limited</a:t>
                      </a:r>
                      <a:r>
                        <a:rPr lang="en-US" sz="1200" spc="-2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to</a:t>
                      </a:r>
                      <a:r>
                        <a:rPr lang="en-US" sz="1200" spc="-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maximum</a:t>
                      </a:r>
                      <a:r>
                        <a:rPr lang="en-US" sz="1200" spc="-1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of</a:t>
                      </a:r>
                      <a:r>
                        <a:rPr lang="en-US" sz="1200" spc="-2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nine</a:t>
                      </a:r>
                      <a:r>
                        <a:rPr lang="en-US" sz="1200" spc="-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continuous years</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of</a:t>
                      </a:r>
                      <a:r>
                        <a:rPr lang="en-US" sz="1200" spc="-3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tenure</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at</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the</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above</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locations,</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after</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which</a:t>
                      </a:r>
                      <a:r>
                        <a:rPr lang="en-US" sz="1200" spc="-5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the</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officer</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shall</a:t>
                      </a:r>
                      <a:r>
                        <a:rPr lang="en-US" sz="1200" spc="-6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be transferred out of the said offices for a complete tenure of not less than</a:t>
                      </a:r>
                      <a:r>
                        <a:rPr lang="en-US" sz="1200" spc="4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three</a:t>
                      </a:r>
                      <a:r>
                        <a:rPr lang="en-US" sz="1200" spc="30"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years,</a:t>
                      </a:r>
                      <a:r>
                        <a:rPr lang="en-US" sz="1200" spc="3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before</a:t>
                      </a:r>
                      <a:r>
                        <a:rPr lang="en-US" sz="1200" spc="4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becoming</a:t>
                      </a:r>
                      <a:r>
                        <a:rPr lang="en-US" sz="1200" spc="3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eligible</a:t>
                      </a:r>
                      <a:r>
                        <a:rPr lang="en-US" sz="1200" spc="4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for</a:t>
                      </a:r>
                      <a:r>
                        <a:rPr lang="en-US" sz="1200" spc="4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posting</a:t>
                      </a:r>
                      <a:r>
                        <a:rPr lang="en-US" sz="1200" spc="2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at</a:t>
                      </a:r>
                      <a:r>
                        <a:rPr lang="en-US" sz="1200" spc="45" dirty="0">
                          <a:effectLst/>
                          <a:latin typeface="Calibri" panose="020F0502020204030204" pitchFamily="34" charset="0"/>
                          <a:ea typeface="Calibri" panose="020F0502020204030204" pitchFamily="34" charset="0"/>
                          <a:cs typeface="Mangal"/>
                        </a:rPr>
                        <a:t> </a:t>
                      </a:r>
                      <a:r>
                        <a:rPr lang="en-US" sz="1200" dirty="0">
                          <a:effectLst/>
                          <a:latin typeface="Calibri" panose="020F0502020204030204" pitchFamily="34" charset="0"/>
                          <a:ea typeface="Calibri" panose="020F0502020204030204" pitchFamily="34" charset="0"/>
                          <a:cs typeface="Mangal"/>
                        </a:rPr>
                        <a:t>above</a:t>
                      </a:r>
                      <a:r>
                        <a:rPr lang="en-US" sz="1200" spc="35" dirty="0">
                          <a:effectLst/>
                          <a:latin typeface="Calibri" panose="020F0502020204030204" pitchFamily="34" charset="0"/>
                          <a:ea typeface="Calibri" panose="020F0502020204030204" pitchFamily="34" charset="0"/>
                          <a:cs typeface="Mangal"/>
                        </a:rPr>
                        <a:t> </a:t>
                      </a:r>
                      <a:r>
                        <a:rPr lang="en-US" sz="1200" spc="-10" dirty="0" smtClean="0">
                          <a:effectLst/>
                          <a:latin typeface="Calibri" panose="020F0502020204030204" pitchFamily="34" charset="0"/>
                          <a:ea typeface="Calibri" panose="020F0502020204030204" pitchFamily="34" charset="0"/>
                          <a:cs typeface="Mangal"/>
                        </a:rPr>
                        <a:t>offices again</a:t>
                      </a:r>
                      <a:r>
                        <a:rPr lang="en-US" sz="1200" spc="-10" dirty="0">
                          <a:effectLst/>
                          <a:latin typeface="Calibri" panose="020F0502020204030204" pitchFamily="34" charset="0"/>
                          <a:ea typeface="Calibri" panose="020F0502020204030204" pitchFamily="34" charset="0"/>
                          <a:cs typeface="Mangal"/>
                        </a:rPr>
                        <a:t>.</a:t>
                      </a:r>
                      <a:endParaRPr lang="en-IN" sz="1200" dirty="0">
                        <a:effectLst/>
                        <a:latin typeface="Calibri" panose="020F0502020204030204" pitchFamily="34" charset="0"/>
                        <a:ea typeface="Calibri" panose="020F0502020204030204" pitchFamily="34" charset="0"/>
                        <a:cs typeface="Mangal"/>
                      </a:endParaRPr>
                    </a:p>
                  </a:txBody>
                  <a:tcPr marL="0" marR="0" marT="0" marB="0"/>
                </a:tc>
              </a:tr>
            </a:tbl>
          </a:graphicData>
        </a:graphic>
      </p:graphicFrame>
    </p:spTree>
    <p:extLst>
      <p:ext uri="{BB962C8B-B14F-4D97-AF65-F5344CB8AC3E}">
        <p14:creationId xmlns:p14="http://schemas.microsoft.com/office/powerpoint/2010/main" val="2169634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22" y="0"/>
            <a:ext cx="10515600" cy="613228"/>
          </a:xfrm>
          <a:solidFill>
            <a:schemeClr val="accent2"/>
          </a:solidFill>
        </p:spPr>
        <p:txBody>
          <a:bodyPr>
            <a:normAutofit fontScale="90000"/>
          </a:bodyPr>
          <a:lstStyle/>
          <a:p>
            <a:pPr algn="ctr"/>
            <a:r>
              <a:rPr lang="en-US" sz="3600" b="1" dirty="0" smtClean="0"/>
              <a:t>TENURE- </a:t>
            </a:r>
            <a:r>
              <a:rPr lang="en-US" sz="3600" b="1" dirty="0"/>
              <a:t>SUGGESTIONS FOR MODIFICATIONS </a:t>
            </a:r>
            <a:endParaRPr lang="en-IN" sz="36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4127038127"/>
              </p:ext>
            </p:extLst>
          </p:nvPr>
        </p:nvGraphicFramePr>
        <p:xfrm>
          <a:off x="81279" y="499405"/>
          <a:ext cx="11938001" cy="6271559"/>
        </p:xfrm>
        <a:graphic>
          <a:graphicData uri="http://schemas.openxmlformats.org/drawingml/2006/table">
            <a:tbl>
              <a:tblPr firstRow="1" bandRow="1">
                <a:tableStyleId>{5C22544A-7EE6-4342-B048-85BDC9FD1C3A}</a:tableStyleId>
              </a:tblPr>
              <a:tblGrid>
                <a:gridCol w="966641"/>
                <a:gridCol w="1227920"/>
                <a:gridCol w="9743440"/>
              </a:tblGrid>
              <a:tr h="618898">
                <a:tc>
                  <a:txBody>
                    <a:bodyPr/>
                    <a:lstStyle/>
                    <a:p>
                      <a:r>
                        <a:rPr lang="en-US" sz="1800" b="1" u="sng" kern="1200" dirty="0" err="1" smtClean="0">
                          <a:solidFill>
                            <a:schemeClr val="lt1"/>
                          </a:solidFill>
                          <a:effectLst/>
                          <a:latin typeface="+mn-lt"/>
                          <a:ea typeface="+mn-ea"/>
                          <a:cs typeface="+mn-cs"/>
                        </a:rPr>
                        <a:t>Sl</a:t>
                      </a:r>
                      <a:r>
                        <a:rPr lang="en-US" sz="1800" b="1" u="sng" kern="1200" dirty="0" smtClean="0">
                          <a:solidFill>
                            <a:schemeClr val="lt1"/>
                          </a:solidFill>
                          <a:effectLst/>
                          <a:latin typeface="+mn-lt"/>
                          <a:ea typeface="+mn-ea"/>
                          <a:cs typeface="+mn-cs"/>
                        </a:rPr>
                        <a:t> No.</a:t>
                      </a:r>
                      <a:endParaRPr lang="en-IN" dirty="0"/>
                    </a:p>
                  </a:txBody>
                  <a:tcPr anchor="ctr"/>
                </a:tc>
                <a:tc>
                  <a:txBody>
                    <a:bodyPr/>
                    <a:lstStyle/>
                    <a:p>
                      <a:pPr marL="7620" marR="1905"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Para</a:t>
                      </a:r>
                      <a:r>
                        <a:rPr lang="en-US" sz="1800" b="1" u="sng" spc="-3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no.</a:t>
                      </a:r>
                      <a:r>
                        <a:rPr lang="en-US" sz="1800" b="1" u="sng" spc="-25" dirty="0">
                          <a:effectLst/>
                          <a:latin typeface="Calibri" panose="020F0502020204030204" pitchFamily="34" charset="0"/>
                          <a:ea typeface="Calibri" panose="020F0502020204030204" pitchFamily="34" charset="0"/>
                          <a:cs typeface="Mangal"/>
                        </a:rPr>
                        <a:t> of</a:t>
                      </a:r>
                      <a:endParaRPr lang="en-IN" sz="1800" dirty="0">
                        <a:effectLst/>
                        <a:latin typeface="Calibri" panose="020F0502020204030204" pitchFamily="34" charset="0"/>
                        <a:ea typeface="Calibri" panose="020F0502020204030204" pitchFamily="34" charset="0"/>
                        <a:cs typeface="Mangal"/>
                      </a:endParaRPr>
                    </a:p>
                    <a:p>
                      <a:pPr marL="7620" marR="635" algn="ctr">
                        <a:lnSpc>
                          <a:spcPts val="1125"/>
                        </a:lnSpc>
                        <a:spcBef>
                          <a:spcPts val="55"/>
                        </a:spcBef>
                        <a:spcAft>
                          <a:spcPts val="0"/>
                        </a:spcAft>
                      </a:pPr>
                      <a:r>
                        <a:rPr lang="en-US" sz="1800" b="1" u="sng" dirty="0">
                          <a:effectLst/>
                          <a:latin typeface="Calibri" panose="020F0502020204030204" pitchFamily="34" charset="0"/>
                          <a:ea typeface="Calibri" panose="020F0502020204030204" pitchFamily="34" charset="0"/>
                          <a:cs typeface="Mangal"/>
                        </a:rPr>
                        <a:t>Existing</a:t>
                      </a:r>
                      <a:r>
                        <a:rPr lang="en-US" sz="1800" b="1" u="sng" spc="6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Policy</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Suggestions</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570664">
                <a:tc>
                  <a:txBody>
                    <a:bodyPr/>
                    <a:lstStyle/>
                    <a:p>
                      <a:pPr marL="521335" marR="101600" lvl="1" algn="ctr">
                        <a:spcBef>
                          <a:spcPts val="15"/>
                        </a:spcBef>
                        <a:spcAft>
                          <a:spcPts val="0"/>
                        </a:spcAft>
                      </a:pPr>
                      <a:r>
                        <a:rPr lang="en-US" sz="1400" spc="-25" dirty="0">
                          <a:effectLst/>
                          <a:latin typeface="Calibri" panose="020F0502020204030204" pitchFamily="34" charset="0"/>
                          <a:ea typeface="Calibri" panose="020F0502020204030204" pitchFamily="34" charset="0"/>
                          <a:cs typeface="Mangal"/>
                        </a:rPr>
                        <a:t>11.</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464820" marR="1905" lvl="1" algn="ctr">
                        <a:spcBef>
                          <a:spcPts val="15"/>
                        </a:spcBef>
                        <a:spcAft>
                          <a:spcPts val="0"/>
                        </a:spcAft>
                      </a:pPr>
                      <a:r>
                        <a:rPr lang="en-US" sz="1400" spc="-25" dirty="0">
                          <a:effectLst/>
                          <a:latin typeface="Calibri" panose="020F0502020204030204" pitchFamily="34" charset="0"/>
                          <a:ea typeface="Calibri" panose="020F0502020204030204" pitchFamily="34" charset="0"/>
                          <a:cs typeface="Mangal"/>
                        </a:rPr>
                        <a:t>4.2</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algn="just"/>
                      <a:r>
                        <a:rPr lang="en-US" sz="1400" dirty="0">
                          <a:effectLst/>
                          <a:latin typeface="Calibri" panose="020F0502020204030204" pitchFamily="34" charset="0"/>
                          <a:ea typeface="Calibri" panose="020F0502020204030204" pitchFamily="34" charset="0"/>
                          <a:cs typeface="Mangal"/>
                        </a:rPr>
                        <a:t>The stipulation of maximum 9/12 years tenure in a geographical location (para 4.2, TP-CC)) may be modified to state that on completion</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9/12</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years</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continuous</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service</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geographical</a:t>
                      </a:r>
                      <a:r>
                        <a:rPr lang="en-US" sz="1400" spc="-40" dirty="0">
                          <a:effectLst/>
                          <a:latin typeface="Calibri" panose="020F0502020204030204" pitchFamily="34" charset="0"/>
                          <a:ea typeface="Calibri" panose="020F0502020204030204" pitchFamily="34" charset="0"/>
                          <a:cs typeface="Mangal"/>
                        </a:rPr>
                        <a:t> </a:t>
                      </a:r>
                      <a:r>
                        <a:rPr lang="en-US" sz="1400" spc="-10" dirty="0" smtClean="0">
                          <a:effectLst/>
                          <a:latin typeface="Calibri" panose="020F0502020204030204" pitchFamily="34" charset="0"/>
                          <a:ea typeface="Calibri" panose="020F0502020204030204" pitchFamily="34" charset="0"/>
                          <a:cs typeface="Mangal"/>
                        </a:rPr>
                        <a:t>location </a:t>
                      </a:r>
                      <a:r>
                        <a:rPr lang="en-US" sz="1400" dirty="0" smtClean="0">
                          <a:effectLst/>
                          <a:latin typeface="Calibri" panose="020F0502020204030204" pitchFamily="34" charset="0"/>
                          <a:ea typeface="Calibri" panose="020F0502020204030204" pitchFamily="34" charset="0"/>
                          <a:cs typeface="Mangal"/>
                        </a:rPr>
                        <a:t>“</a:t>
                      </a:r>
                      <a:r>
                        <a:rPr lang="en-US" sz="1400" dirty="0">
                          <a:effectLst/>
                          <a:latin typeface="Calibri" panose="020F0502020204030204" pitchFamily="34" charset="0"/>
                          <a:ea typeface="Calibri" panose="020F0502020204030204" pitchFamily="34" charset="0"/>
                          <a:cs typeface="Mangal"/>
                        </a:rPr>
                        <a:t>A”,</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officer</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shall</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required</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serve</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at</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least</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for</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three</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years</a:t>
                      </a:r>
                      <a:r>
                        <a:rPr lang="en-US" sz="1400" spc="45" dirty="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in </a:t>
                      </a:r>
                      <a:r>
                        <a:rPr lang="en-US" sz="1400" kern="1200" dirty="0" smtClean="0">
                          <a:solidFill>
                            <a:schemeClr val="dk1"/>
                          </a:solidFill>
                          <a:effectLst/>
                          <a:latin typeface="+mn-lt"/>
                          <a:ea typeface="+mn-ea"/>
                          <a:cs typeface="+mn-cs"/>
                        </a:rPr>
                        <a:t>another geographical area before being eligible for consideration for transfer again to geographical area “A”.</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1205413">
                <a:tc>
                  <a:txBody>
                    <a:bodyPr/>
                    <a:lstStyle/>
                    <a:p>
                      <a:pPr marL="521335" marR="101600" lvl="1" algn="ctr">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12.</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464820" marR="1905" lvl="1" algn="ctr">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4.3</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521335" marR="54610" lvl="1" indent="-635" algn="just">
                        <a:lnSpc>
                          <a:spcPct val="102000"/>
                        </a:lnSpc>
                        <a:spcBef>
                          <a:spcPts val="30"/>
                        </a:spcBef>
                        <a:spcAft>
                          <a:spcPts val="0"/>
                        </a:spcAft>
                      </a:pPr>
                      <a:r>
                        <a:rPr lang="en-US" sz="1400" dirty="0">
                          <a:effectLst/>
                          <a:latin typeface="Calibri" panose="020F0502020204030204" pitchFamily="34" charset="0"/>
                          <a:ea typeface="Calibri" panose="020F0502020204030204" pitchFamily="34" charset="0"/>
                          <a:cs typeface="Mangal"/>
                        </a:rPr>
                        <a:t>In the current TP-CC, stations have been divided in three categories (X, </a:t>
                      </a:r>
                      <a:r>
                        <a:rPr lang="en-US" sz="1400" spc="-10" dirty="0">
                          <a:effectLst/>
                          <a:latin typeface="Calibri" panose="020F0502020204030204" pitchFamily="34" charset="0"/>
                          <a:ea typeface="Calibri" panose="020F0502020204030204" pitchFamily="34" charset="0"/>
                          <a:cs typeface="Mangal"/>
                        </a:rPr>
                        <a:t>Y,</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Z)</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based</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on</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Government</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India</a:t>
                      </a:r>
                      <a:r>
                        <a:rPr lang="en-US" sz="1400" spc="-4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classification</a:t>
                      </a:r>
                      <a:r>
                        <a:rPr lang="en-US" sz="1400" spc="-4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a:t>
                      </a:r>
                      <a:r>
                        <a:rPr lang="en-US" sz="1400" spc="-10" dirty="0" smtClean="0">
                          <a:effectLst/>
                          <a:latin typeface="Calibri" panose="020F0502020204030204" pitchFamily="34" charset="0"/>
                          <a:ea typeface="Calibri" panose="020F0502020204030204" pitchFamily="34" charset="0"/>
                          <a:cs typeface="Mangal"/>
                        </a:rPr>
                        <a:t>para</a:t>
                      </a:r>
                      <a:r>
                        <a:rPr lang="en-US" sz="1400" spc="-50" dirty="0" smtClean="0">
                          <a:effectLst/>
                          <a:latin typeface="Calibri" panose="020F0502020204030204" pitchFamily="34" charset="0"/>
                          <a:ea typeface="Calibri" panose="020F0502020204030204" pitchFamily="34" charset="0"/>
                          <a:cs typeface="Mangal"/>
                        </a:rPr>
                        <a:t> </a:t>
                      </a:r>
                      <a:r>
                        <a:rPr lang="en-US" sz="1400" spc="-10" dirty="0" smtClean="0">
                          <a:effectLst/>
                          <a:latin typeface="Calibri" panose="020F0502020204030204" pitchFamily="34" charset="0"/>
                          <a:ea typeface="Calibri" panose="020F0502020204030204" pitchFamily="34" charset="0"/>
                          <a:cs typeface="Mangal"/>
                        </a:rPr>
                        <a:t>4.3</a:t>
                      </a:r>
                      <a:r>
                        <a:rPr lang="en-US" sz="1400" spc="-45" dirty="0" smtClean="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TP-CC).</a:t>
                      </a:r>
                      <a:r>
                        <a:rPr lang="en-US" sz="1400" spc="12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The </a:t>
                      </a:r>
                      <a:r>
                        <a:rPr lang="en-US" sz="1400" dirty="0">
                          <a:effectLst/>
                          <a:latin typeface="Calibri" panose="020F0502020204030204" pitchFamily="34" charset="0"/>
                          <a:ea typeface="Calibri" panose="020F0502020204030204" pitchFamily="34" charset="0"/>
                          <a:cs typeface="Mangal"/>
                        </a:rPr>
                        <a:t>rotation of all officers across these categories may lead to many administrative difficulties. EPFO’s </a:t>
                      </a:r>
                      <a:r>
                        <a:rPr lang="en-US" sz="1400" dirty="0" smtClean="0">
                          <a:effectLst/>
                          <a:latin typeface="Calibri" panose="020F0502020204030204" pitchFamily="34" charset="0"/>
                          <a:ea typeface="Calibri" panose="020F0502020204030204" pitchFamily="34" charset="0"/>
                          <a:cs typeface="Mangal"/>
                        </a:rPr>
                        <a:t>administrative </a:t>
                      </a:r>
                      <a:r>
                        <a:rPr lang="en-US" sz="1400" dirty="0">
                          <a:effectLst/>
                          <a:latin typeface="Calibri" panose="020F0502020204030204" pitchFamily="34" charset="0"/>
                          <a:ea typeface="Calibri" panose="020F0502020204030204" pitchFamily="34" charset="0"/>
                          <a:cs typeface="Mangal"/>
                        </a:rPr>
                        <a:t>apparatus requires deployment</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at</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larger</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cities</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because</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large</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proportion</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its</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clientele is situated</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at</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these</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stations.</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Mechanical</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observation</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 this</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rotation will result in a lower number of</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officers at stations with</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more work and vice</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versa.</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This</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clause</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dropped,</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transfers</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made</a:t>
                      </a:r>
                      <a:r>
                        <a:rPr lang="en-US" sz="1400" spc="40" dirty="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to </a:t>
                      </a:r>
                      <a:r>
                        <a:rPr lang="en-US" sz="1400" dirty="0" smtClean="0">
                          <a:effectLst/>
                          <a:latin typeface="Calibri" panose="020F0502020204030204" pitchFamily="34" charset="0"/>
                          <a:ea typeface="Calibri" panose="020F0502020204030204" pitchFamily="34" charset="0"/>
                          <a:cs typeface="Mangal"/>
                        </a:rPr>
                        <a:t>locations</a:t>
                      </a:r>
                      <a:r>
                        <a:rPr lang="en-US" sz="1400" spc="70" dirty="0" smtClean="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requiring</a:t>
                      </a:r>
                      <a:r>
                        <a:rPr lang="en-US" sz="1400" spc="7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more</a:t>
                      </a:r>
                      <a:r>
                        <a:rPr lang="en-US" sz="1400" spc="7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officers.</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r h="3220237">
                <a:tc>
                  <a:txBody>
                    <a:bodyPr/>
                    <a:lstStyle/>
                    <a:p>
                      <a:pPr marL="521335" marR="101600" lvl="1" algn="ctr">
                        <a:spcBef>
                          <a:spcPts val="25"/>
                        </a:spcBef>
                        <a:spcAft>
                          <a:spcPts val="0"/>
                        </a:spcAft>
                      </a:pPr>
                      <a:r>
                        <a:rPr lang="en-US" sz="1400" spc="-25" dirty="0">
                          <a:effectLst/>
                          <a:latin typeface="Calibri" panose="020F0502020204030204" pitchFamily="34" charset="0"/>
                          <a:ea typeface="Calibri" panose="020F0502020204030204" pitchFamily="34" charset="0"/>
                          <a:cs typeface="Calibri" panose="020F0502020204030204" pitchFamily="34" charset="0"/>
                        </a:rPr>
                        <a:t>13.</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a:txBody>
                    <a:bodyPr/>
                    <a:lstStyle/>
                    <a:p>
                      <a:pPr marL="464820" marR="1905" lvl="1" algn="ctr">
                        <a:spcBef>
                          <a:spcPts val="25"/>
                        </a:spcBef>
                        <a:spcAft>
                          <a:spcPts val="0"/>
                        </a:spcAft>
                      </a:pPr>
                      <a:r>
                        <a:rPr lang="en-US" sz="1400" spc="-25" dirty="0">
                          <a:effectLst/>
                          <a:latin typeface="Calibri" panose="020F0502020204030204" pitchFamily="34" charset="0"/>
                          <a:ea typeface="Calibri" panose="020F0502020204030204" pitchFamily="34" charset="0"/>
                          <a:cs typeface="Calibri" panose="020F0502020204030204" pitchFamily="34" charset="0"/>
                        </a:rPr>
                        <a:t>4.5</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a:txBody>
                    <a:bodyPr/>
                    <a:lstStyle/>
                    <a:p>
                      <a:pPr marL="521335" marR="59690" lvl="1" algn="l">
                        <a:lnSpc>
                          <a:spcPts val="16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All</a:t>
                      </a:r>
                      <a:r>
                        <a:rPr lang="en-US" sz="1400" spc="-1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Commissioners need</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to</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be</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rotated between</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“Field”</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and “Non- Field” posting regularly. The principles of rotations shall be as </a:t>
                      </a:r>
                      <a:r>
                        <a:rPr lang="en-US" sz="1400" spc="-10" dirty="0">
                          <a:effectLst/>
                          <a:latin typeface="Calibri" panose="020F0502020204030204" pitchFamily="34" charset="0"/>
                          <a:ea typeface="Calibri" panose="020F0502020204030204" pitchFamily="34" charset="0"/>
                          <a:cs typeface="Calibri" panose="020F0502020204030204" pitchFamily="34" charset="0"/>
                        </a:rPr>
                        <a:t>follows:</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p>
                      <a:pPr marL="800100" marR="60325" lvl="1" indent="-342900" algn="l">
                        <a:lnSpc>
                          <a:spcPts val="1600"/>
                        </a:lnSpc>
                        <a:spcBef>
                          <a:spcPts val="0"/>
                        </a:spcBef>
                        <a:spcAft>
                          <a:spcPts val="0"/>
                        </a:spcAft>
                        <a:buSzPts val="1100"/>
                        <a:buFont typeface="Times New Roman" panose="02020603050405020304" pitchFamily="18" charset="0"/>
                        <a:buAutoNum type="romanLcPeriod"/>
                        <a:tabLst>
                          <a:tab pos="175895" algn="l"/>
                        </a:tabLst>
                      </a:pPr>
                      <a:r>
                        <a:rPr lang="en-US" sz="1400" spc="0" dirty="0">
                          <a:effectLst/>
                          <a:latin typeface="Calibri" panose="020F0502020204030204" pitchFamily="34" charset="0"/>
                          <a:ea typeface="Calibri" panose="020F0502020204030204" pitchFamily="34" charset="0"/>
                          <a:cs typeface="Calibri" panose="020F0502020204030204" pitchFamily="34" charset="0"/>
                        </a:rPr>
                        <a:t>Each RPFC shall be an OIC of Regional Office for at least one </a:t>
                      </a:r>
                      <a:r>
                        <a:rPr lang="en-US" sz="1400" spc="-10" dirty="0">
                          <a:effectLst/>
                          <a:latin typeface="Calibri" panose="020F0502020204030204" pitchFamily="34" charset="0"/>
                          <a:ea typeface="Calibri" panose="020F0502020204030204" pitchFamily="34" charset="0"/>
                          <a:cs typeface="Calibri" panose="020F0502020204030204" pitchFamily="34" charset="0"/>
                        </a:rPr>
                        <a:t>tenure.</a:t>
                      </a:r>
                      <a:endParaRPr lang="en-IN" sz="1400" spc="0" dirty="0">
                        <a:effectLst/>
                        <a:latin typeface="Calibri" panose="020F0502020204030204" pitchFamily="34" charset="0"/>
                        <a:ea typeface="Calibri" panose="020F0502020204030204" pitchFamily="34" charset="0"/>
                        <a:cs typeface="Calibri" panose="020F0502020204030204" pitchFamily="34" charset="0"/>
                      </a:endParaRPr>
                    </a:p>
                    <a:p>
                      <a:pPr marL="521335" lvl="1" algn="l">
                        <a:lnSpc>
                          <a:spcPts val="16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 </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p>
                      <a:pPr marL="457200" marR="60325" lvl="1" indent="0" algn="l">
                        <a:lnSpc>
                          <a:spcPts val="1600"/>
                        </a:lnSpc>
                        <a:spcBef>
                          <a:spcPts val="0"/>
                        </a:spcBef>
                        <a:spcAft>
                          <a:spcPts val="0"/>
                        </a:spcAft>
                        <a:buSzPts val="1100"/>
                        <a:buFont typeface="Times New Roman" panose="02020603050405020304" pitchFamily="18" charset="0"/>
                        <a:buNone/>
                        <a:tabLst>
                          <a:tab pos="226060" algn="l"/>
                        </a:tabLst>
                      </a:pPr>
                      <a:r>
                        <a:rPr lang="en-US" sz="1400" spc="0" dirty="0" smtClean="0">
                          <a:effectLst/>
                          <a:latin typeface="Calibri" panose="020F0502020204030204" pitchFamily="34" charset="0"/>
                          <a:ea typeface="Calibri" panose="020F0502020204030204" pitchFamily="34" charset="0"/>
                          <a:cs typeface="Calibri" panose="020F0502020204030204" pitchFamily="34" charset="0"/>
                        </a:rPr>
                        <a:t>ii.    Each </a:t>
                      </a:r>
                      <a:r>
                        <a:rPr lang="en-US" sz="1400" spc="0" dirty="0">
                          <a:effectLst/>
                          <a:latin typeface="Calibri" panose="020F0502020204030204" pitchFamily="34" charset="0"/>
                          <a:ea typeface="Calibri" panose="020F0502020204030204" pitchFamily="34" charset="0"/>
                          <a:cs typeface="Calibri" panose="020F0502020204030204" pitchFamily="34" charset="0"/>
                        </a:rPr>
                        <a:t>APFC / RPFC shall serve at least one “Field” and one “Non Field” Posting in a block of</a:t>
                      </a:r>
                      <a:r>
                        <a:rPr lang="en-US" sz="1400" spc="200" dirty="0">
                          <a:effectLst/>
                          <a:latin typeface="Calibri" panose="020F0502020204030204" pitchFamily="34" charset="0"/>
                          <a:ea typeface="Calibri" panose="020F0502020204030204" pitchFamily="34" charset="0"/>
                          <a:cs typeface="Calibri" panose="020F0502020204030204" pitchFamily="34" charset="0"/>
                        </a:rPr>
                        <a:t> </a:t>
                      </a:r>
                      <a:r>
                        <a:rPr lang="en-US" sz="1400" spc="0" dirty="0">
                          <a:effectLst/>
                          <a:latin typeface="Calibri" panose="020F0502020204030204" pitchFamily="34" charset="0"/>
                          <a:ea typeface="Calibri" panose="020F0502020204030204" pitchFamily="34" charset="0"/>
                          <a:cs typeface="Calibri" panose="020F0502020204030204" pitchFamily="34" charset="0"/>
                        </a:rPr>
                        <a:t>four continuous Tenures.</a:t>
                      </a:r>
                      <a:endParaRPr lang="en-IN" sz="1400" spc="0" dirty="0">
                        <a:effectLst/>
                        <a:latin typeface="Calibri" panose="020F0502020204030204" pitchFamily="34" charset="0"/>
                        <a:ea typeface="Calibri" panose="020F0502020204030204" pitchFamily="34" charset="0"/>
                        <a:cs typeface="Calibri" panose="020F0502020204030204" pitchFamily="34" charset="0"/>
                      </a:endParaRPr>
                    </a:p>
                    <a:p>
                      <a:pPr marL="521335" lvl="1" algn="l">
                        <a:lnSpc>
                          <a:spcPts val="16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 </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p>
                      <a:pPr marL="457200" marR="59055" lvl="1" indent="0" algn="l">
                        <a:lnSpc>
                          <a:spcPts val="1600"/>
                        </a:lnSpc>
                        <a:spcBef>
                          <a:spcPts val="0"/>
                        </a:spcBef>
                        <a:spcAft>
                          <a:spcPts val="0"/>
                        </a:spcAft>
                        <a:buSzPts val="1100"/>
                        <a:buFont typeface="Times New Roman" panose="02020603050405020304" pitchFamily="18" charset="0"/>
                        <a:buNone/>
                        <a:tabLst>
                          <a:tab pos="249555" algn="l"/>
                        </a:tabLst>
                      </a:pPr>
                      <a:r>
                        <a:rPr lang="en-US" sz="1400" spc="0" dirty="0" smtClean="0">
                          <a:effectLst/>
                          <a:latin typeface="Calibri" panose="020F0502020204030204" pitchFamily="34" charset="0"/>
                          <a:ea typeface="Calibri" panose="020F0502020204030204" pitchFamily="34" charset="0"/>
                          <a:cs typeface="Calibri" panose="020F0502020204030204" pitchFamily="34" charset="0"/>
                        </a:rPr>
                        <a:t>iii.   Each </a:t>
                      </a:r>
                      <a:r>
                        <a:rPr lang="en-US" sz="1400" spc="0" dirty="0">
                          <a:effectLst/>
                          <a:latin typeface="Calibri" panose="020F0502020204030204" pitchFamily="34" charset="0"/>
                          <a:ea typeface="Calibri" panose="020F0502020204030204" pitchFamily="34" charset="0"/>
                          <a:cs typeface="Calibri" panose="020F0502020204030204" pitchFamily="34" charset="0"/>
                        </a:rPr>
                        <a:t>RPFC-I/II shall serve at least one tenure at Headquarters or Training Institute in a block of five tenures.</a:t>
                      </a:r>
                      <a:endParaRPr lang="en-IN" sz="1400" spc="0" dirty="0">
                        <a:effectLst/>
                        <a:latin typeface="Calibri" panose="020F0502020204030204" pitchFamily="34" charset="0"/>
                        <a:ea typeface="Calibri" panose="020F0502020204030204" pitchFamily="34" charset="0"/>
                        <a:cs typeface="Calibri" panose="020F0502020204030204" pitchFamily="34" charset="0"/>
                      </a:endParaRPr>
                    </a:p>
                    <a:p>
                      <a:pPr marL="521335" lvl="1" algn="l">
                        <a:lnSpc>
                          <a:spcPts val="16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 </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p>
                      <a:pPr marL="457200" marR="58420" lvl="1" indent="0" algn="l">
                        <a:lnSpc>
                          <a:spcPts val="1600"/>
                        </a:lnSpc>
                        <a:spcBef>
                          <a:spcPts val="0"/>
                        </a:spcBef>
                        <a:spcAft>
                          <a:spcPts val="0"/>
                        </a:spcAft>
                        <a:buSzPts val="1100"/>
                        <a:buFont typeface="Times New Roman" panose="02020603050405020304" pitchFamily="18" charset="0"/>
                        <a:buNone/>
                        <a:tabLst>
                          <a:tab pos="248920" algn="l"/>
                        </a:tabLst>
                      </a:pPr>
                      <a:r>
                        <a:rPr lang="en-US" sz="1400" spc="0" dirty="0" smtClean="0">
                          <a:effectLst/>
                          <a:latin typeface="Calibri" panose="020F0502020204030204" pitchFamily="34" charset="0"/>
                          <a:ea typeface="Calibri" panose="020F0502020204030204" pitchFamily="34" charset="0"/>
                          <a:cs typeface="Calibri" panose="020F0502020204030204" pitchFamily="34" charset="0"/>
                        </a:rPr>
                        <a:t>iv.    Each </a:t>
                      </a:r>
                      <a:r>
                        <a:rPr lang="en-US" sz="1400" spc="0" dirty="0">
                          <a:effectLst/>
                          <a:latin typeface="Calibri" panose="020F0502020204030204" pitchFamily="34" charset="0"/>
                          <a:ea typeface="Calibri" panose="020F0502020204030204" pitchFamily="34" charset="0"/>
                          <a:cs typeface="Calibri" panose="020F0502020204030204" pitchFamily="34" charset="0"/>
                        </a:rPr>
                        <a:t>ACC shall be rotated between “Field” and “Non-Field” posting alternately. In no case an ACC will be posted back to the same Zone in which they have worked as ACC earlier.</a:t>
                      </a:r>
                      <a:endParaRPr lang="en-IN" sz="1400" spc="0" dirty="0">
                        <a:effectLst/>
                        <a:latin typeface="Calibri" panose="020F0502020204030204" pitchFamily="34" charset="0"/>
                        <a:ea typeface="Calibri" panose="020F0502020204030204" pitchFamily="34" charset="0"/>
                        <a:cs typeface="Calibri" panose="020F0502020204030204" pitchFamily="34" charset="0"/>
                      </a:endParaRPr>
                    </a:p>
                    <a:p>
                      <a:pPr marL="521335" lvl="1" algn="l">
                        <a:lnSpc>
                          <a:spcPts val="16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 </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p>
                      <a:pPr marL="521335" lvl="1" algn="l">
                        <a:lnSpc>
                          <a:spcPts val="16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Provided</a:t>
                      </a:r>
                      <a:r>
                        <a:rPr lang="en-US" sz="1400" spc="14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that</a:t>
                      </a:r>
                      <a:r>
                        <a:rPr lang="en-US" sz="1400" spc="14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sub</a:t>
                      </a:r>
                      <a:r>
                        <a:rPr lang="en-US" sz="1400" spc="14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paras</a:t>
                      </a:r>
                      <a:r>
                        <a:rPr lang="en-US" sz="1400" spc="170" dirty="0">
                          <a:effectLst/>
                          <a:latin typeface="Calibri" panose="020F0502020204030204" pitchFamily="34" charset="0"/>
                          <a:ea typeface="Calibri" panose="020F0502020204030204" pitchFamily="34" charset="0"/>
                          <a:cs typeface="Calibri" panose="020F0502020204030204" pitchFamily="34" charset="0"/>
                        </a:rPr>
                        <a:t> </a:t>
                      </a:r>
                      <a:r>
                        <a:rPr lang="en-US" sz="1400" dirty="0" err="1">
                          <a:effectLst/>
                          <a:latin typeface="Calibri" panose="020F0502020204030204" pitchFamily="34" charset="0"/>
                          <a:ea typeface="Calibri" panose="020F0502020204030204" pitchFamily="34" charset="0"/>
                          <a:cs typeface="Calibri" panose="020F0502020204030204" pitchFamily="34" charset="0"/>
                        </a:rPr>
                        <a:t>i</a:t>
                      </a:r>
                      <a:r>
                        <a:rPr lang="en-US" sz="1400" dirty="0">
                          <a:effectLst/>
                          <a:latin typeface="Calibri" panose="020F0502020204030204" pitchFamily="34" charset="0"/>
                          <a:ea typeface="Calibri" panose="020F0502020204030204" pitchFamily="34" charset="0"/>
                          <a:cs typeface="Calibri" panose="020F0502020204030204" pitchFamily="34" charset="0"/>
                        </a:rPr>
                        <a:t>,</a:t>
                      </a:r>
                      <a:r>
                        <a:rPr lang="en-US" sz="1400" spc="14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ii,</a:t>
                      </a:r>
                      <a:r>
                        <a:rPr lang="en-US" sz="1400" spc="13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iii)</a:t>
                      </a:r>
                      <a:r>
                        <a:rPr lang="en-US" sz="1400" spc="14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and</a:t>
                      </a:r>
                      <a:r>
                        <a:rPr lang="en-US" sz="1400" spc="13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iv)</a:t>
                      </a:r>
                      <a:r>
                        <a:rPr lang="en-US" sz="1400" spc="15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shall</a:t>
                      </a:r>
                      <a:r>
                        <a:rPr lang="en-US" sz="1400" spc="14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be</a:t>
                      </a:r>
                      <a:r>
                        <a:rPr lang="en-US" sz="1400" spc="16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operated</a:t>
                      </a:r>
                      <a:r>
                        <a:rPr lang="en-US" sz="1400" spc="140" dirty="0">
                          <a:effectLst/>
                          <a:latin typeface="Calibri" panose="020F0502020204030204" pitchFamily="34" charset="0"/>
                          <a:ea typeface="Calibri" panose="020F0502020204030204" pitchFamily="34" charset="0"/>
                          <a:cs typeface="Calibri" panose="020F0502020204030204" pitchFamily="34" charset="0"/>
                        </a:rPr>
                        <a:t> </a:t>
                      </a:r>
                      <a:r>
                        <a:rPr lang="en-US" sz="1400" spc="-20" dirty="0">
                          <a:effectLst/>
                          <a:latin typeface="Calibri" panose="020F0502020204030204" pitchFamily="34" charset="0"/>
                          <a:ea typeface="Calibri" panose="020F0502020204030204" pitchFamily="34" charset="0"/>
                          <a:cs typeface="Calibri" panose="020F0502020204030204" pitchFamily="34" charset="0"/>
                        </a:rPr>
                        <a:t>only</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p>
                      <a:pPr marL="521335" marR="60325" lvl="1" algn="l">
                        <a:lnSpc>
                          <a:spcPts val="16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when</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there</a:t>
                      </a:r>
                      <a:r>
                        <a:rPr lang="en-US" sz="1400" spc="-4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are</a:t>
                      </a:r>
                      <a:r>
                        <a:rPr lang="en-US" sz="1400" spc="-2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no</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choices</a:t>
                      </a:r>
                      <a:r>
                        <a:rPr lang="en-US" sz="1400" spc="-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or</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more</a:t>
                      </a:r>
                      <a:r>
                        <a:rPr lang="en-US" sz="1400" spc="-3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than</a:t>
                      </a:r>
                      <a:r>
                        <a:rPr lang="en-US" sz="1400" spc="-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one</a:t>
                      </a:r>
                      <a:r>
                        <a:rPr lang="en-US" sz="1400" spc="-2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choice</a:t>
                      </a:r>
                      <a:r>
                        <a:rPr lang="en-US" sz="1400" spc="-4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for</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a</a:t>
                      </a:r>
                      <a:r>
                        <a:rPr lang="en-US" sz="1400" spc="-15"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particular </a:t>
                      </a:r>
                      <a:r>
                        <a:rPr lang="en-US" sz="1400" spc="-10" dirty="0">
                          <a:effectLst/>
                          <a:latin typeface="Calibri" panose="020F0502020204030204" pitchFamily="34" charset="0"/>
                          <a:ea typeface="Calibri" panose="020F0502020204030204" pitchFamily="34" charset="0"/>
                          <a:cs typeface="Calibri" panose="020F0502020204030204" pitchFamily="34" charset="0"/>
                        </a:rPr>
                        <a:t>station.</a:t>
                      </a:r>
                      <a:endParaRPr lang="en-IN" sz="14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r>
              <a:tr h="570664">
                <a:tc>
                  <a:txBody>
                    <a:bodyPr/>
                    <a:lstStyle/>
                    <a:p>
                      <a:pPr marL="521335" marR="101600" lvl="1" algn="ctr">
                        <a:spcBef>
                          <a:spcPts val="30"/>
                        </a:spcBef>
                        <a:spcAft>
                          <a:spcPts val="0"/>
                        </a:spcAft>
                      </a:pPr>
                      <a:r>
                        <a:rPr lang="en-US" sz="1400" spc="-25" dirty="0">
                          <a:effectLst/>
                          <a:latin typeface="Calibri" panose="020F0502020204030204" pitchFamily="34" charset="0"/>
                          <a:ea typeface="Calibri" panose="020F0502020204030204" pitchFamily="34" charset="0"/>
                          <a:cs typeface="Mangal"/>
                        </a:rPr>
                        <a:t>14.</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464820" marR="1905" lvl="1" algn="ctr">
                        <a:spcBef>
                          <a:spcPts val="30"/>
                        </a:spcBef>
                        <a:spcAft>
                          <a:spcPts val="0"/>
                        </a:spcAft>
                      </a:pPr>
                      <a:r>
                        <a:rPr lang="en-US" sz="1400" spc="-25">
                          <a:effectLst/>
                          <a:latin typeface="Calibri" panose="020F0502020204030204" pitchFamily="34" charset="0"/>
                          <a:ea typeface="Calibri" panose="020F0502020204030204" pitchFamily="34" charset="0"/>
                          <a:cs typeface="Mangal"/>
                        </a:rPr>
                        <a:t>4.6</a:t>
                      </a:r>
                      <a:endParaRPr lang="en-IN" sz="140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521335" lvl="1" algn="l">
                        <a:lnSpc>
                          <a:spcPct val="102000"/>
                        </a:lnSpc>
                        <a:spcBef>
                          <a:spcPts val="30"/>
                        </a:spcBef>
                        <a:spcAft>
                          <a:spcPts val="0"/>
                        </a:spcAft>
                      </a:pPr>
                      <a:r>
                        <a:rPr lang="en-US" sz="1400" dirty="0">
                          <a:effectLst/>
                          <a:latin typeface="Calibri" panose="020F0502020204030204" pitchFamily="34" charset="0"/>
                          <a:ea typeface="Calibri" panose="020F0502020204030204" pitchFamily="34" charset="0"/>
                          <a:cs typeface="Mangal"/>
                        </a:rPr>
                        <a:t>Tenure</a:t>
                      </a:r>
                      <a:r>
                        <a:rPr lang="en-US" sz="1400" spc="17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19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posting</a:t>
                      </a:r>
                      <a:r>
                        <a:rPr lang="en-US" sz="1400" spc="18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a:t>
                      </a:r>
                      <a:r>
                        <a:rPr lang="en-US" sz="1400" spc="19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Jammu,</a:t>
                      </a:r>
                      <a:r>
                        <a:rPr lang="en-US" sz="1400" spc="1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Kashmir</a:t>
                      </a:r>
                      <a:r>
                        <a:rPr lang="en-US" sz="1400" spc="18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185" dirty="0">
                          <a:effectLst/>
                          <a:latin typeface="Calibri" panose="020F0502020204030204" pitchFamily="34" charset="0"/>
                          <a:ea typeface="Calibri" panose="020F0502020204030204" pitchFamily="34" charset="0"/>
                          <a:cs typeface="Mangal"/>
                        </a:rPr>
                        <a:t> </a:t>
                      </a:r>
                      <a:r>
                        <a:rPr lang="en-US" sz="1400" dirty="0" err="1">
                          <a:effectLst/>
                          <a:latin typeface="Calibri" panose="020F0502020204030204" pitchFamily="34" charset="0"/>
                          <a:ea typeface="Calibri" panose="020F0502020204030204" pitchFamily="34" charset="0"/>
                          <a:cs typeface="Mangal"/>
                        </a:rPr>
                        <a:t>Ladakh</a:t>
                      </a:r>
                      <a:r>
                        <a:rPr lang="en-US" sz="1400" dirty="0">
                          <a:effectLst/>
                          <a:latin typeface="Calibri" panose="020F0502020204030204" pitchFamily="34" charset="0"/>
                          <a:ea typeface="Calibri" panose="020F0502020204030204" pitchFamily="34" charset="0"/>
                          <a:cs typeface="Mangal"/>
                        </a:rPr>
                        <a:t>,</a:t>
                      </a:r>
                      <a:r>
                        <a:rPr lang="en-US" sz="1400" spc="19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North-Eastern Region</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(NER)</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Andaman</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&amp; Nicobar</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Islands</a:t>
                      </a:r>
                      <a:r>
                        <a:rPr lang="en-US" sz="1400" spc="-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shall</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guided</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by </a:t>
                      </a:r>
                      <a:r>
                        <a:rPr lang="en-US" sz="1400" spc="-25" dirty="0">
                          <a:effectLst/>
                          <a:latin typeface="Calibri" panose="020F0502020204030204" pitchFamily="34" charset="0"/>
                          <a:ea typeface="Calibri" panose="020F0502020204030204" pitchFamily="34" charset="0"/>
                          <a:cs typeface="Mangal"/>
                        </a:rPr>
                        <a:t>the</a:t>
                      </a:r>
                      <a:endParaRPr lang="en-IN" sz="1400" dirty="0">
                        <a:effectLst/>
                        <a:latin typeface="Calibri" panose="020F0502020204030204" pitchFamily="34" charset="0"/>
                        <a:ea typeface="Calibri" panose="020F0502020204030204" pitchFamily="34" charset="0"/>
                        <a:cs typeface="Mangal"/>
                      </a:endParaRPr>
                    </a:p>
                    <a:p>
                      <a:pPr marL="521335" lvl="1" algn="l">
                        <a:lnSpc>
                          <a:spcPts val="1140"/>
                        </a:lnSpc>
                        <a:spcBef>
                          <a:spcPts val="5"/>
                        </a:spcBef>
                        <a:spcAft>
                          <a:spcPts val="0"/>
                        </a:spcAft>
                      </a:pPr>
                      <a:r>
                        <a:rPr lang="en-US" sz="1400" spc="-10" dirty="0">
                          <a:effectLst/>
                          <a:latin typeface="Calibri" panose="020F0502020204030204" pitchFamily="34" charset="0"/>
                          <a:ea typeface="Calibri" panose="020F0502020204030204" pitchFamily="34" charset="0"/>
                          <a:cs typeface="Mangal"/>
                        </a:rPr>
                        <a:t>policy</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Government</a:t>
                      </a:r>
                      <a:r>
                        <a:rPr lang="en-US" sz="1400" spc="-1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India</a:t>
                      </a:r>
                      <a:r>
                        <a:rPr lang="en-US" sz="1400" spc="-1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on</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transfer</a:t>
                      </a:r>
                      <a:r>
                        <a:rPr lang="en-US" sz="1400" spc="-2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and</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tenure</a:t>
                      </a:r>
                      <a:r>
                        <a:rPr lang="en-US" sz="1400" spc="-1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for</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such</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places.</a:t>
                      </a:r>
                      <a:endParaRPr lang="en-IN" sz="1400" dirty="0">
                        <a:effectLst/>
                        <a:latin typeface="Calibri" panose="020F0502020204030204" pitchFamily="34" charset="0"/>
                        <a:ea typeface="Calibri" panose="020F0502020204030204" pitchFamily="34" charset="0"/>
                        <a:cs typeface="Mangal"/>
                      </a:endParaRPr>
                    </a:p>
                  </a:txBody>
                  <a:tcPr marL="0" marR="0" marT="0" marB="0" anchor="ctr"/>
                </a:tc>
              </a:tr>
            </a:tbl>
          </a:graphicData>
        </a:graphic>
      </p:graphicFrame>
    </p:spTree>
    <p:extLst>
      <p:ext uri="{BB962C8B-B14F-4D97-AF65-F5344CB8AC3E}">
        <p14:creationId xmlns:p14="http://schemas.microsoft.com/office/powerpoint/2010/main" val="3274829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22" y="0"/>
            <a:ext cx="10515600" cy="920482"/>
          </a:xfrm>
          <a:solidFill>
            <a:schemeClr val="accent2"/>
          </a:solidFill>
        </p:spPr>
        <p:txBody>
          <a:bodyPr>
            <a:normAutofit fontScale="90000"/>
          </a:bodyPr>
          <a:lstStyle/>
          <a:p>
            <a:pPr algn="ctr"/>
            <a:r>
              <a:rPr lang="en-US" sz="3600" b="1" dirty="0" smtClean="0"/>
              <a:t>TRANSFER PROCEDURE- </a:t>
            </a:r>
            <a:r>
              <a:rPr lang="en-US" sz="3600" b="1" dirty="0"/>
              <a:t>SUGGESTIONS FOR MODIFICATIONS </a:t>
            </a:r>
            <a:endParaRPr lang="en-IN" sz="36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2220355639"/>
              </p:ext>
            </p:extLst>
          </p:nvPr>
        </p:nvGraphicFramePr>
        <p:xfrm>
          <a:off x="91553" y="920482"/>
          <a:ext cx="11938001" cy="5998882"/>
        </p:xfrm>
        <a:graphic>
          <a:graphicData uri="http://schemas.openxmlformats.org/drawingml/2006/table">
            <a:tbl>
              <a:tblPr firstRow="1" bandRow="1">
                <a:tableStyleId>{5C22544A-7EE6-4342-B048-85BDC9FD1C3A}</a:tableStyleId>
              </a:tblPr>
              <a:tblGrid>
                <a:gridCol w="966641"/>
                <a:gridCol w="1227920"/>
                <a:gridCol w="9743440"/>
              </a:tblGrid>
              <a:tr h="733657">
                <a:tc>
                  <a:txBody>
                    <a:bodyPr/>
                    <a:lstStyle/>
                    <a:p>
                      <a:r>
                        <a:rPr lang="en-US" sz="1800" b="1" u="sng" kern="1200" dirty="0" err="1" smtClean="0">
                          <a:solidFill>
                            <a:schemeClr val="lt1"/>
                          </a:solidFill>
                          <a:effectLst/>
                          <a:latin typeface="+mn-lt"/>
                          <a:ea typeface="+mn-ea"/>
                          <a:cs typeface="+mn-cs"/>
                        </a:rPr>
                        <a:t>Sl</a:t>
                      </a:r>
                      <a:r>
                        <a:rPr lang="en-US" sz="1800" b="1" u="sng" kern="1200" dirty="0" smtClean="0">
                          <a:solidFill>
                            <a:schemeClr val="lt1"/>
                          </a:solidFill>
                          <a:effectLst/>
                          <a:latin typeface="+mn-lt"/>
                          <a:ea typeface="+mn-ea"/>
                          <a:cs typeface="+mn-cs"/>
                        </a:rPr>
                        <a:t> No.</a:t>
                      </a:r>
                      <a:endParaRPr lang="en-IN" dirty="0"/>
                    </a:p>
                  </a:txBody>
                  <a:tcPr anchor="ctr"/>
                </a:tc>
                <a:tc>
                  <a:txBody>
                    <a:bodyPr/>
                    <a:lstStyle/>
                    <a:p>
                      <a:pPr marL="7620" marR="1905"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Para</a:t>
                      </a:r>
                      <a:r>
                        <a:rPr lang="en-US" sz="1800" b="1" u="sng" spc="-3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no.</a:t>
                      </a:r>
                      <a:r>
                        <a:rPr lang="en-US" sz="1800" b="1" u="sng" spc="-25" dirty="0">
                          <a:effectLst/>
                          <a:latin typeface="Calibri" panose="020F0502020204030204" pitchFamily="34" charset="0"/>
                          <a:ea typeface="Calibri" panose="020F0502020204030204" pitchFamily="34" charset="0"/>
                          <a:cs typeface="Mangal"/>
                        </a:rPr>
                        <a:t> of</a:t>
                      </a:r>
                      <a:endParaRPr lang="en-IN" sz="1800" dirty="0">
                        <a:effectLst/>
                        <a:latin typeface="Calibri" panose="020F0502020204030204" pitchFamily="34" charset="0"/>
                        <a:ea typeface="Calibri" panose="020F0502020204030204" pitchFamily="34" charset="0"/>
                        <a:cs typeface="Mangal"/>
                      </a:endParaRPr>
                    </a:p>
                    <a:p>
                      <a:pPr marL="7620" marR="635" algn="ctr">
                        <a:lnSpc>
                          <a:spcPts val="1125"/>
                        </a:lnSpc>
                        <a:spcBef>
                          <a:spcPts val="55"/>
                        </a:spcBef>
                        <a:spcAft>
                          <a:spcPts val="0"/>
                        </a:spcAft>
                      </a:pPr>
                      <a:r>
                        <a:rPr lang="en-US" sz="1800" b="1" u="sng" dirty="0">
                          <a:effectLst/>
                          <a:latin typeface="Calibri" panose="020F0502020204030204" pitchFamily="34" charset="0"/>
                          <a:ea typeface="Calibri" panose="020F0502020204030204" pitchFamily="34" charset="0"/>
                          <a:cs typeface="Mangal"/>
                        </a:rPr>
                        <a:t>Existing</a:t>
                      </a:r>
                      <a:r>
                        <a:rPr lang="en-US" sz="1800" b="1" u="sng" spc="6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Policy</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Suggestions</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1890081">
                <a:tc>
                  <a:txBody>
                    <a:bodyPr/>
                    <a:lstStyle/>
                    <a:p>
                      <a:pPr marL="64135" marR="101600" algn="ctr">
                        <a:spcBef>
                          <a:spcPts val="30"/>
                        </a:spcBef>
                        <a:spcAft>
                          <a:spcPts val="0"/>
                        </a:spcAft>
                      </a:pPr>
                      <a:r>
                        <a:rPr lang="en-US" sz="1800" spc="-25" dirty="0">
                          <a:effectLst/>
                          <a:latin typeface="Calibri" panose="020F0502020204030204" pitchFamily="34" charset="0"/>
                          <a:ea typeface="Calibri" panose="020F0502020204030204" pitchFamily="34" charset="0"/>
                          <a:cs typeface="Mangal"/>
                        </a:rPr>
                        <a:t>15.</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1905" algn="ctr">
                        <a:spcBef>
                          <a:spcPts val="30"/>
                        </a:spcBef>
                        <a:spcAft>
                          <a:spcPts val="0"/>
                        </a:spcAft>
                      </a:pPr>
                      <a:r>
                        <a:rPr lang="en-US" sz="1800" spc="-25" dirty="0">
                          <a:effectLst/>
                          <a:latin typeface="Calibri" panose="020F0502020204030204" pitchFamily="34" charset="0"/>
                          <a:ea typeface="Calibri" panose="020F0502020204030204" pitchFamily="34" charset="0"/>
                          <a:cs typeface="Mangal"/>
                        </a:rPr>
                        <a:t>5.5</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marR="53340" algn="just">
                        <a:lnSpc>
                          <a:spcPct val="102000"/>
                        </a:lnSpc>
                        <a:spcBef>
                          <a:spcPts val="30"/>
                        </a:spcBef>
                        <a:spcAft>
                          <a:spcPts val="0"/>
                        </a:spcAft>
                      </a:pPr>
                      <a:r>
                        <a:rPr lang="en-US" sz="1800" dirty="0">
                          <a:effectLst/>
                          <a:latin typeface="Calibri" panose="020F0502020204030204" pitchFamily="34" charset="0"/>
                          <a:ea typeface="Calibri" panose="020F0502020204030204" pitchFamily="34" charset="0"/>
                          <a:cs typeface="Mangal"/>
                        </a:rPr>
                        <a:t>Options for transfer may be restricted to three stations. The officer may</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be</a:t>
                      </a:r>
                      <a:r>
                        <a:rPr lang="en-US" sz="1800" spc="-1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allowed</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to</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opt</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for</a:t>
                      </a:r>
                      <a:r>
                        <a:rPr lang="en-US" sz="1800" spc="-3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a:t>
                      </a:r>
                      <a:r>
                        <a:rPr lang="en-US" sz="1800" spc="-1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particular</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office</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within</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the</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said</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stations. Option</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for</a:t>
                      </a:r>
                      <a:r>
                        <a:rPr lang="en-US" sz="1800" spc="-5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a:t>
                      </a:r>
                      <a:r>
                        <a:rPr lang="en-US" sz="1800" spc="-5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particular</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office</a:t>
                      </a:r>
                      <a:r>
                        <a:rPr lang="en-US" sz="1800" spc="-4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may</a:t>
                      </a:r>
                      <a:r>
                        <a:rPr lang="en-US" sz="1800" spc="-4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be</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considered</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in</a:t>
                      </a:r>
                      <a:r>
                        <a:rPr lang="en-US" sz="1800" spc="-5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cases</a:t>
                      </a:r>
                      <a:r>
                        <a:rPr lang="en-US" sz="1800" spc="-4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where</a:t>
                      </a:r>
                      <a:r>
                        <a:rPr lang="en-US" sz="1800" spc="-4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there is no </a:t>
                      </a:r>
                      <a:r>
                        <a:rPr lang="en-US" sz="1800" dirty="0" err="1">
                          <a:effectLst/>
                          <a:latin typeface="Calibri" panose="020F0502020204030204" pitchFamily="34" charset="0"/>
                          <a:ea typeface="Calibri" panose="020F0502020204030204" pitchFamily="34" charset="0"/>
                          <a:cs typeface="Mangal"/>
                        </a:rPr>
                        <a:t>optee</a:t>
                      </a:r>
                      <a:r>
                        <a:rPr lang="en-US" sz="1800" dirty="0">
                          <a:effectLst/>
                          <a:latin typeface="Calibri" panose="020F0502020204030204" pitchFamily="34" charset="0"/>
                          <a:ea typeface="Calibri" panose="020F0502020204030204" pitchFamily="34" charset="0"/>
                          <a:cs typeface="Mangal"/>
                        </a:rPr>
                        <a:t> for that particular office in the said AGT</a:t>
                      </a:r>
                      <a:r>
                        <a:rPr lang="en-US" sz="1800" dirty="0" smtClean="0">
                          <a:effectLst/>
                          <a:latin typeface="Calibri" panose="020F0502020204030204" pitchFamily="34" charset="0"/>
                          <a:ea typeface="Calibri" panose="020F0502020204030204" pitchFamily="34" charset="0"/>
                          <a:cs typeface="Mangal"/>
                        </a:rPr>
                        <a:t>. </a:t>
                      </a:r>
                      <a:r>
                        <a:rPr lang="en-US" sz="1800" b="1" dirty="0">
                          <a:effectLst/>
                          <a:latin typeface="Calibri" panose="020F0502020204030204" pitchFamily="34" charset="0"/>
                          <a:ea typeface="Calibri" panose="020F0502020204030204" pitchFamily="34" charset="0"/>
                          <a:cs typeface="Mangal"/>
                        </a:rPr>
                        <a:t> </a:t>
                      </a:r>
                      <a:endParaRPr lang="en-US" sz="1800" b="1" dirty="0" smtClean="0">
                        <a:effectLst/>
                        <a:latin typeface="Calibri" panose="020F0502020204030204" pitchFamily="34" charset="0"/>
                        <a:ea typeface="Calibri" panose="020F0502020204030204" pitchFamily="34" charset="0"/>
                        <a:cs typeface="Mangal"/>
                      </a:endParaRPr>
                    </a:p>
                    <a:p>
                      <a:pPr marL="64135" marR="53340" algn="just">
                        <a:lnSpc>
                          <a:spcPct val="102000"/>
                        </a:lnSpc>
                        <a:spcBef>
                          <a:spcPts val="30"/>
                        </a:spcBef>
                        <a:spcAft>
                          <a:spcPts val="0"/>
                        </a:spcAft>
                      </a:pPr>
                      <a:endParaRPr lang="en-IN" sz="1800" dirty="0">
                        <a:effectLst/>
                        <a:latin typeface="Calibri" panose="020F0502020204030204" pitchFamily="34" charset="0"/>
                        <a:ea typeface="Calibri" panose="020F0502020204030204" pitchFamily="34" charset="0"/>
                        <a:cs typeface="Mangal"/>
                      </a:endParaRPr>
                    </a:p>
                    <a:p>
                      <a:pPr marL="64135" algn="just">
                        <a:lnSpc>
                          <a:spcPts val="1125"/>
                        </a:lnSpc>
                        <a:spcBef>
                          <a:spcPts val="30"/>
                        </a:spcBef>
                        <a:spcAft>
                          <a:spcPts val="0"/>
                        </a:spcAft>
                      </a:pPr>
                      <a:r>
                        <a:rPr lang="en-US" sz="1800" dirty="0">
                          <a:effectLst/>
                          <a:latin typeface="Calibri" panose="020F0502020204030204" pitchFamily="34" charset="0"/>
                          <a:ea typeface="Calibri" panose="020F0502020204030204" pitchFamily="34" charset="0"/>
                          <a:cs typeface="Mangal"/>
                        </a:rPr>
                        <a:t>The</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tenure</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at</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station</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may</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be</a:t>
                      </a:r>
                      <a:r>
                        <a:rPr lang="en-US" sz="1800" spc="-5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specified</a:t>
                      </a:r>
                      <a:r>
                        <a:rPr lang="en-US" sz="1800" spc="-5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as</a:t>
                      </a:r>
                      <a:r>
                        <a:rPr lang="en-US" sz="1800" spc="-5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not</a:t>
                      </a:r>
                      <a:r>
                        <a:rPr lang="en-US" sz="1800" spc="-4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less</a:t>
                      </a:r>
                      <a:r>
                        <a:rPr lang="en-US" sz="1800" spc="-6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than</a:t>
                      </a:r>
                      <a:r>
                        <a:rPr lang="en-US" sz="1800" spc="-5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three</a:t>
                      </a:r>
                      <a:r>
                        <a:rPr lang="en-US" sz="1800" spc="-60" dirty="0">
                          <a:effectLst/>
                          <a:latin typeface="Calibri" panose="020F0502020204030204" pitchFamily="34" charset="0"/>
                          <a:ea typeface="Calibri" panose="020F0502020204030204" pitchFamily="34" charset="0"/>
                          <a:cs typeface="Mangal"/>
                        </a:rPr>
                        <a:t> </a:t>
                      </a:r>
                      <a:r>
                        <a:rPr lang="en-US" sz="1800" spc="-10" dirty="0">
                          <a:effectLst/>
                          <a:latin typeface="Calibri" panose="020F0502020204030204" pitchFamily="34" charset="0"/>
                          <a:ea typeface="Calibri" panose="020F0502020204030204" pitchFamily="34" charset="0"/>
                          <a:cs typeface="Mangal"/>
                        </a:rPr>
                        <a:t>years.</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1553115">
                <a:tc>
                  <a:txBody>
                    <a:bodyPr/>
                    <a:lstStyle/>
                    <a:p>
                      <a:pPr marL="64135" marR="101600" algn="ctr">
                        <a:spcBef>
                          <a:spcPts val="30"/>
                        </a:spcBef>
                        <a:spcAft>
                          <a:spcPts val="0"/>
                        </a:spcAft>
                      </a:pPr>
                      <a:r>
                        <a:rPr lang="en-US" sz="1800" spc="-25">
                          <a:effectLst/>
                          <a:latin typeface="Calibri" panose="020F0502020204030204" pitchFamily="34" charset="0"/>
                          <a:ea typeface="Calibri" panose="020F0502020204030204" pitchFamily="34" charset="0"/>
                          <a:cs typeface="Mangal"/>
                        </a:rPr>
                        <a:t>16.</a:t>
                      </a:r>
                      <a:endParaRPr lang="en-IN" sz="180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1905" algn="ctr">
                        <a:spcBef>
                          <a:spcPts val="30"/>
                        </a:spcBef>
                        <a:spcAft>
                          <a:spcPts val="0"/>
                        </a:spcAft>
                      </a:pPr>
                      <a:r>
                        <a:rPr lang="en-US" sz="1800" spc="-25" dirty="0">
                          <a:effectLst/>
                          <a:latin typeface="Calibri" panose="020F0502020204030204" pitchFamily="34" charset="0"/>
                          <a:ea typeface="Calibri" panose="020F0502020204030204" pitchFamily="34" charset="0"/>
                          <a:cs typeface="Mangal"/>
                        </a:rPr>
                        <a:t>5.7</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3500" algn="l">
                        <a:spcBef>
                          <a:spcPts val="30"/>
                        </a:spcBef>
                        <a:spcAft>
                          <a:spcPts val="0"/>
                        </a:spcAft>
                      </a:pPr>
                      <a:r>
                        <a:rPr lang="en-US" sz="1800" dirty="0">
                          <a:effectLst/>
                          <a:latin typeface="Calibri" panose="020F0502020204030204" pitchFamily="34" charset="0"/>
                          <a:ea typeface="Calibri" panose="020F0502020204030204" pitchFamily="34" charset="0"/>
                          <a:cs typeface="Mangal"/>
                        </a:rPr>
                        <a:t>Priority</a:t>
                      </a:r>
                      <a:r>
                        <a:rPr lang="en-US" sz="1800" spc="-3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matrix</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shall</a:t>
                      </a:r>
                      <a:r>
                        <a:rPr lang="en-US" sz="1800" spc="-3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be</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only</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operated</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when</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there</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are</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more</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than</a:t>
                      </a:r>
                      <a:r>
                        <a:rPr lang="en-US" sz="1800" spc="-25" dirty="0">
                          <a:effectLst/>
                          <a:latin typeface="Calibri" panose="020F0502020204030204" pitchFamily="34" charset="0"/>
                          <a:ea typeface="Calibri" panose="020F0502020204030204" pitchFamily="34" charset="0"/>
                          <a:cs typeface="Mangal"/>
                        </a:rPr>
                        <a:t> </a:t>
                      </a:r>
                      <a:r>
                        <a:rPr lang="en-US" sz="1800" spc="-25" dirty="0" smtClean="0">
                          <a:effectLst/>
                          <a:latin typeface="Calibri" panose="020F0502020204030204" pitchFamily="34" charset="0"/>
                          <a:ea typeface="Calibri" panose="020F0502020204030204" pitchFamily="34" charset="0"/>
                          <a:cs typeface="Mangal"/>
                        </a:rPr>
                        <a:t>one </a:t>
                      </a:r>
                      <a:r>
                        <a:rPr lang="en-US" sz="1800" spc="-10" dirty="0" err="1" smtClean="0">
                          <a:effectLst/>
                          <a:latin typeface="Calibri" panose="020F0502020204030204" pitchFamily="34" charset="0"/>
                          <a:ea typeface="Calibri" panose="020F0502020204030204" pitchFamily="34" charset="0"/>
                          <a:cs typeface="Mangal"/>
                        </a:rPr>
                        <a:t>optees</a:t>
                      </a:r>
                      <a:r>
                        <a:rPr lang="en-US" sz="1800" spc="-5" dirty="0" smtClean="0">
                          <a:effectLst/>
                          <a:latin typeface="Calibri" panose="020F0502020204030204" pitchFamily="34" charset="0"/>
                          <a:ea typeface="Calibri" panose="020F0502020204030204" pitchFamily="34" charset="0"/>
                          <a:cs typeface="Mangal"/>
                        </a:rPr>
                        <a:t> </a:t>
                      </a:r>
                      <a:r>
                        <a:rPr lang="en-US" sz="1800" spc="-10" dirty="0">
                          <a:effectLst/>
                          <a:latin typeface="Calibri" panose="020F0502020204030204" pitchFamily="34" charset="0"/>
                          <a:ea typeface="Calibri" panose="020F0502020204030204" pitchFamily="34" charset="0"/>
                          <a:cs typeface="Mangal"/>
                        </a:rPr>
                        <a:t>for</a:t>
                      </a:r>
                      <a:r>
                        <a:rPr lang="en-US" sz="1800" spc="-15" dirty="0">
                          <a:effectLst/>
                          <a:latin typeface="Calibri" panose="020F0502020204030204" pitchFamily="34" charset="0"/>
                          <a:ea typeface="Calibri" panose="020F0502020204030204" pitchFamily="34" charset="0"/>
                          <a:cs typeface="Mangal"/>
                        </a:rPr>
                        <a:t> </a:t>
                      </a:r>
                      <a:r>
                        <a:rPr lang="en-US" sz="1800" spc="-10" dirty="0">
                          <a:effectLst/>
                          <a:latin typeface="Calibri" panose="020F0502020204030204" pitchFamily="34" charset="0"/>
                          <a:ea typeface="Calibri" panose="020F0502020204030204" pitchFamily="34" charset="0"/>
                          <a:cs typeface="Mangal"/>
                        </a:rPr>
                        <a:t>a</a:t>
                      </a:r>
                      <a:r>
                        <a:rPr lang="en-US" sz="1800" spc="-25" dirty="0">
                          <a:effectLst/>
                          <a:latin typeface="Calibri" panose="020F0502020204030204" pitchFamily="34" charset="0"/>
                          <a:ea typeface="Calibri" panose="020F0502020204030204" pitchFamily="34" charset="0"/>
                          <a:cs typeface="Mangal"/>
                        </a:rPr>
                        <a:t> </a:t>
                      </a:r>
                      <a:r>
                        <a:rPr lang="en-US" sz="1800" spc="-10" dirty="0">
                          <a:effectLst/>
                          <a:latin typeface="Calibri" panose="020F0502020204030204" pitchFamily="34" charset="0"/>
                          <a:ea typeface="Calibri" panose="020F0502020204030204" pitchFamily="34" charset="0"/>
                          <a:cs typeface="Mangal"/>
                        </a:rPr>
                        <a:t>particular station/post.</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1822029">
                <a:tc>
                  <a:txBody>
                    <a:bodyPr/>
                    <a:lstStyle/>
                    <a:p>
                      <a:pPr marL="64135" marR="101600" algn="ctr">
                        <a:spcBef>
                          <a:spcPts val="25"/>
                        </a:spcBef>
                        <a:spcAft>
                          <a:spcPts val="0"/>
                        </a:spcAft>
                      </a:pPr>
                      <a:r>
                        <a:rPr lang="en-US" sz="1800" spc="-25">
                          <a:effectLst/>
                          <a:latin typeface="Calibri" panose="020F0502020204030204" pitchFamily="34" charset="0"/>
                          <a:ea typeface="Calibri" panose="020F0502020204030204" pitchFamily="34" charset="0"/>
                          <a:cs typeface="Mangal"/>
                        </a:rPr>
                        <a:t>17.</a:t>
                      </a:r>
                      <a:endParaRPr lang="en-IN" sz="180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marR="635" algn="ctr">
                        <a:spcBef>
                          <a:spcPts val="25"/>
                        </a:spcBef>
                        <a:spcAft>
                          <a:spcPts val="0"/>
                        </a:spcAft>
                      </a:pPr>
                      <a:r>
                        <a:rPr lang="en-US" sz="1800" spc="-20" dirty="0">
                          <a:effectLst/>
                          <a:latin typeface="Calibri" panose="020F0502020204030204" pitchFamily="34" charset="0"/>
                          <a:ea typeface="Calibri" panose="020F0502020204030204" pitchFamily="34" charset="0"/>
                          <a:cs typeface="Mangal"/>
                        </a:rPr>
                        <a:t>5.18</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64135" algn="l">
                        <a:spcBef>
                          <a:spcPts val="25"/>
                        </a:spcBef>
                        <a:spcAft>
                          <a:spcPts val="0"/>
                        </a:spcAft>
                      </a:pPr>
                      <a:r>
                        <a:rPr lang="en-US" sz="1800" dirty="0">
                          <a:effectLst/>
                          <a:latin typeface="Calibri" panose="020F0502020204030204" pitchFamily="34" charset="0"/>
                          <a:ea typeface="Calibri" panose="020F0502020204030204" pitchFamily="34" charset="0"/>
                          <a:cs typeface="Mangal"/>
                        </a:rPr>
                        <a:t>An</a:t>
                      </a:r>
                      <a:r>
                        <a:rPr lang="en-US" sz="1800" spc="-3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officer,</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on</a:t>
                      </a:r>
                      <a:r>
                        <a:rPr lang="en-US" sz="1800" spc="-2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promotion,</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may</a:t>
                      </a:r>
                      <a:r>
                        <a:rPr lang="en-US" sz="1800" spc="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be</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allowed</a:t>
                      </a:r>
                      <a:r>
                        <a:rPr lang="en-US" sz="1800" spc="-2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to</a:t>
                      </a:r>
                      <a:r>
                        <a:rPr lang="en-US" sz="1800" spc="-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submit</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option</a:t>
                      </a:r>
                      <a:r>
                        <a:rPr lang="en-US" sz="1800" spc="-1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for</a:t>
                      </a:r>
                      <a:r>
                        <a:rPr lang="en-US" sz="1800" spc="-25" dirty="0">
                          <a:effectLst/>
                          <a:latin typeface="Calibri" panose="020F0502020204030204" pitchFamily="34" charset="0"/>
                          <a:ea typeface="Calibri" panose="020F0502020204030204" pitchFamily="34" charset="0"/>
                          <a:cs typeface="Mangal"/>
                        </a:rPr>
                        <a:t> </a:t>
                      </a:r>
                      <a:r>
                        <a:rPr lang="en-US" sz="1800" spc="-10" dirty="0">
                          <a:effectLst/>
                          <a:latin typeface="Calibri" panose="020F0502020204030204" pitchFamily="34" charset="0"/>
                          <a:ea typeface="Calibri" panose="020F0502020204030204" pitchFamily="34" charset="0"/>
                          <a:cs typeface="Mangal"/>
                        </a:rPr>
                        <a:t>stations</a:t>
                      </a:r>
                      <a:r>
                        <a:rPr lang="en-US" sz="1800" spc="-10" dirty="0" smtClean="0">
                          <a:effectLst/>
                          <a:latin typeface="Calibri" panose="020F0502020204030204" pitchFamily="34" charset="0"/>
                          <a:ea typeface="Calibri" panose="020F0502020204030204" pitchFamily="34" charset="0"/>
                          <a:cs typeface="Mangal"/>
                        </a:rPr>
                        <a:t>, </a:t>
                      </a:r>
                      <a:r>
                        <a:rPr lang="en-US" sz="1800" dirty="0" smtClean="0">
                          <a:effectLst/>
                          <a:latin typeface="Calibri" panose="020F0502020204030204" pitchFamily="34" charset="0"/>
                          <a:ea typeface="Calibri" panose="020F0502020204030204" pitchFamily="34" charset="0"/>
                          <a:cs typeface="Mangal"/>
                        </a:rPr>
                        <a:t>other</a:t>
                      </a:r>
                      <a:r>
                        <a:rPr lang="en-US" sz="1800" spc="75" dirty="0" smtClean="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than</a:t>
                      </a:r>
                      <a:r>
                        <a:rPr lang="en-US" sz="1800" spc="8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the</a:t>
                      </a:r>
                      <a:r>
                        <a:rPr lang="en-US" sz="1800" spc="8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current</a:t>
                      </a:r>
                      <a:r>
                        <a:rPr lang="en-US" sz="1800" spc="9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duty</a:t>
                      </a:r>
                      <a:r>
                        <a:rPr lang="en-US" sz="1800" spc="8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station.</a:t>
                      </a:r>
                      <a:r>
                        <a:rPr lang="en-US" sz="1800" spc="7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The</a:t>
                      </a:r>
                      <a:r>
                        <a:rPr lang="en-US" sz="1800" spc="7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options</a:t>
                      </a:r>
                      <a:r>
                        <a:rPr lang="en-US" sz="1800" spc="8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exercised</a:t>
                      </a:r>
                      <a:r>
                        <a:rPr lang="en-US" sz="1800" spc="80"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may</a:t>
                      </a:r>
                      <a:r>
                        <a:rPr lang="en-US" sz="1800" spc="85" dirty="0">
                          <a:effectLst/>
                          <a:latin typeface="Calibri" panose="020F0502020204030204" pitchFamily="34" charset="0"/>
                          <a:ea typeface="Calibri" panose="020F0502020204030204" pitchFamily="34" charset="0"/>
                          <a:cs typeface="Mangal"/>
                        </a:rPr>
                        <a:t> </a:t>
                      </a:r>
                      <a:r>
                        <a:rPr lang="en-US" sz="1800" dirty="0">
                          <a:effectLst/>
                          <a:latin typeface="Calibri" panose="020F0502020204030204" pitchFamily="34" charset="0"/>
                          <a:ea typeface="Calibri" panose="020F0502020204030204" pitchFamily="34" charset="0"/>
                          <a:cs typeface="Mangal"/>
                        </a:rPr>
                        <a:t>be allowed subject to </a:t>
                      </a:r>
                      <a:r>
                        <a:rPr lang="en-US" sz="1800" b="1" i="1" dirty="0">
                          <a:effectLst/>
                          <a:latin typeface="Calibri" panose="020F0502020204030204" pitchFamily="34" charset="0"/>
                          <a:ea typeface="Calibri" panose="020F0502020204030204" pitchFamily="34" charset="0"/>
                          <a:cs typeface="Mangal"/>
                        </a:rPr>
                        <a:t>tenure </a:t>
                      </a:r>
                      <a:r>
                        <a:rPr lang="en-US" sz="1800" dirty="0">
                          <a:effectLst/>
                          <a:latin typeface="Calibri" panose="020F0502020204030204" pitchFamily="34" charset="0"/>
                          <a:ea typeface="Calibri" panose="020F0502020204030204" pitchFamily="34" charset="0"/>
                          <a:cs typeface="Mangal"/>
                        </a:rPr>
                        <a:t>&amp; </a:t>
                      </a:r>
                      <a:r>
                        <a:rPr lang="en-US" sz="1800" b="1" i="1" dirty="0">
                          <a:effectLst/>
                          <a:latin typeface="Calibri" panose="020F0502020204030204" pitchFamily="34" charset="0"/>
                          <a:ea typeface="Calibri" panose="020F0502020204030204" pitchFamily="34" charset="0"/>
                          <a:cs typeface="Mangal"/>
                        </a:rPr>
                        <a:t>rotation </a:t>
                      </a:r>
                      <a:r>
                        <a:rPr lang="en-US" sz="1800" dirty="0">
                          <a:effectLst/>
                          <a:latin typeface="Calibri" panose="020F0502020204030204" pitchFamily="34" charset="0"/>
                          <a:ea typeface="Calibri" panose="020F0502020204030204" pitchFamily="34" charset="0"/>
                          <a:cs typeface="Mangal"/>
                        </a:rPr>
                        <a:t>guidelines of TPCC.</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bl>
          </a:graphicData>
        </a:graphic>
      </p:graphicFrame>
    </p:spTree>
    <p:extLst>
      <p:ext uri="{BB962C8B-B14F-4D97-AF65-F5344CB8AC3E}">
        <p14:creationId xmlns:p14="http://schemas.microsoft.com/office/powerpoint/2010/main" val="3607163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242" y="219529"/>
            <a:ext cx="10515600" cy="613228"/>
          </a:xfrm>
          <a:solidFill>
            <a:schemeClr val="accent2"/>
          </a:solidFill>
        </p:spPr>
        <p:txBody>
          <a:bodyPr>
            <a:normAutofit/>
          </a:bodyPr>
          <a:lstStyle/>
          <a:p>
            <a:pPr algn="ctr"/>
            <a:r>
              <a:rPr lang="en-US" sz="3600" b="1" dirty="0" smtClean="0">
                <a:latin typeface="+mn-lt"/>
              </a:rPr>
              <a:t>New Provisions</a:t>
            </a:r>
            <a:endParaRPr lang="en-IN" sz="36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315392531"/>
              </p:ext>
            </p:extLst>
          </p:nvPr>
        </p:nvGraphicFramePr>
        <p:xfrm>
          <a:off x="209082" y="832757"/>
          <a:ext cx="11805920" cy="5420404"/>
        </p:xfrm>
        <a:graphic>
          <a:graphicData uri="http://schemas.openxmlformats.org/drawingml/2006/table">
            <a:tbl>
              <a:tblPr firstRow="1" bandRow="1">
                <a:tableStyleId>{5C22544A-7EE6-4342-B048-85BDC9FD1C3A}</a:tableStyleId>
              </a:tblPr>
              <a:tblGrid>
                <a:gridCol w="863600"/>
                <a:gridCol w="1645920"/>
                <a:gridCol w="9296400"/>
              </a:tblGrid>
              <a:tr h="723054">
                <a:tc>
                  <a:txBody>
                    <a:bodyPr/>
                    <a:lstStyle/>
                    <a:p>
                      <a:r>
                        <a:rPr lang="en-US" sz="1800" b="1" u="sng" kern="1200" dirty="0" err="1" smtClean="0">
                          <a:solidFill>
                            <a:schemeClr val="lt1"/>
                          </a:solidFill>
                          <a:effectLst/>
                          <a:latin typeface="+mn-lt"/>
                          <a:ea typeface="+mn-ea"/>
                          <a:cs typeface="+mn-cs"/>
                        </a:rPr>
                        <a:t>Sl</a:t>
                      </a:r>
                      <a:r>
                        <a:rPr lang="en-US" sz="1800" b="1" u="sng" kern="1200" dirty="0" smtClean="0">
                          <a:solidFill>
                            <a:schemeClr val="lt1"/>
                          </a:solidFill>
                          <a:effectLst/>
                          <a:latin typeface="+mn-lt"/>
                          <a:ea typeface="+mn-ea"/>
                          <a:cs typeface="+mn-cs"/>
                        </a:rPr>
                        <a:t> No.</a:t>
                      </a:r>
                      <a:endParaRPr lang="en-IN" dirty="0"/>
                    </a:p>
                  </a:txBody>
                  <a:tcPr anchor="ctr"/>
                </a:tc>
                <a:tc>
                  <a:txBody>
                    <a:bodyPr/>
                    <a:lstStyle/>
                    <a:p>
                      <a:pPr marL="7620" marR="1905"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Para</a:t>
                      </a:r>
                      <a:r>
                        <a:rPr lang="en-US" sz="1800" b="1" u="sng" spc="-3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no.</a:t>
                      </a:r>
                      <a:r>
                        <a:rPr lang="en-US" sz="1800" b="1" u="sng" spc="-25" dirty="0">
                          <a:effectLst/>
                          <a:latin typeface="Calibri" panose="020F0502020204030204" pitchFamily="34" charset="0"/>
                          <a:ea typeface="Calibri" panose="020F0502020204030204" pitchFamily="34" charset="0"/>
                          <a:cs typeface="Mangal"/>
                        </a:rPr>
                        <a:t> of</a:t>
                      </a:r>
                      <a:endParaRPr lang="en-IN" sz="1800" dirty="0">
                        <a:effectLst/>
                        <a:latin typeface="Calibri" panose="020F0502020204030204" pitchFamily="34" charset="0"/>
                        <a:ea typeface="Calibri" panose="020F0502020204030204" pitchFamily="34" charset="0"/>
                        <a:cs typeface="Mangal"/>
                      </a:endParaRPr>
                    </a:p>
                    <a:p>
                      <a:pPr marL="7620" marR="635" algn="ctr">
                        <a:lnSpc>
                          <a:spcPts val="1125"/>
                        </a:lnSpc>
                        <a:spcBef>
                          <a:spcPts val="55"/>
                        </a:spcBef>
                        <a:spcAft>
                          <a:spcPts val="0"/>
                        </a:spcAft>
                      </a:pPr>
                      <a:r>
                        <a:rPr lang="en-US" sz="1800" b="1" u="sng" dirty="0">
                          <a:effectLst/>
                          <a:latin typeface="Calibri" panose="020F0502020204030204" pitchFamily="34" charset="0"/>
                          <a:ea typeface="Calibri" panose="020F0502020204030204" pitchFamily="34" charset="0"/>
                          <a:cs typeface="Mangal"/>
                        </a:rPr>
                        <a:t>Existing</a:t>
                      </a:r>
                      <a:r>
                        <a:rPr lang="en-US" sz="1800" b="1" u="sng" spc="65" dirty="0">
                          <a:effectLst/>
                          <a:latin typeface="Calibri" panose="020F0502020204030204" pitchFamily="34" charset="0"/>
                          <a:ea typeface="Calibri" panose="020F0502020204030204" pitchFamily="34" charset="0"/>
                          <a:cs typeface="Mangal"/>
                        </a:rPr>
                        <a:t> </a:t>
                      </a:r>
                      <a:r>
                        <a:rPr lang="en-US" sz="1800" b="1" u="sng" spc="-10" dirty="0">
                          <a:effectLst/>
                          <a:latin typeface="Calibri" panose="020F0502020204030204" pitchFamily="34" charset="0"/>
                          <a:ea typeface="Calibri" panose="020F0502020204030204" pitchFamily="34" charset="0"/>
                          <a:cs typeface="Mangal"/>
                        </a:rPr>
                        <a:t>Policy</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c>
                  <a:txBody>
                    <a:bodyPr/>
                    <a:lstStyle/>
                    <a:p>
                      <a:pPr marL="7620" algn="ctr">
                        <a:spcBef>
                          <a:spcPts val="15"/>
                        </a:spcBef>
                        <a:spcAft>
                          <a:spcPts val="0"/>
                        </a:spcAft>
                      </a:pPr>
                      <a:r>
                        <a:rPr lang="en-US" sz="1800" b="1" u="sng" spc="-10" dirty="0">
                          <a:effectLst/>
                          <a:latin typeface="Calibri" panose="020F0502020204030204" pitchFamily="34" charset="0"/>
                          <a:ea typeface="Calibri" panose="020F0502020204030204" pitchFamily="34" charset="0"/>
                          <a:cs typeface="Mangal"/>
                        </a:rPr>
                        <a:t>Suggestions</a:t>
                      </a:r>
                      <a:endParaRPr lang="en-IN" sz="1800" dirty="0">
                        <a:effectLst/>
                        <a:latin typeface="Calibri" panose="020F0502020204030204" pitchFamily="34" charset="0"/>
                        <a:ea typeface="Calibri" panose="020F0502020204030204" pitchFamily="34" charset="0"/>
                        <a:cs typeface="Mangal"/>
                      </a:endParaRPr>
                    </a:p>
                  </a:txBody>
                  <a:tcPr marL="0" marR="0" marT="0" marB="0" anchor="ctr"/>
                </a:tc>
              </a:tr>
              <a:tr h="475193">
                <a:tc>
                  <a:txBody>
                    <a:bodyPr/>
                    <a:lstStyle/>
                    <a:p>
                      <a:pPr marL="64135" marR="101600" algn="r">
                        <a:spcBef>
                          <a:spcPts val="30"/>
                        </a:spcBef>
                        <a:spcAft>
                          <a:spcPts val="0"/>
                        </a:spcAft>
                      </a:pPr>
                      <a:r>
                        <a:rPr lang="en-US" sz="1400" spc="-25" dirty="0">
                          <a:effectLst/>
                          <a:latin typeface="+mn-lt"/>
                          <a:ea typeface="Calibri" panose="020F0502020204030204" pitchFamily="34" charset="0"/>
                          <a:cs typeface="Mangal"/>
                        </a:rPr>
                        <a:t>18.</a:t>
                      </a:r>
                      <a:endParaRPr lang="en-IN" sz="1400" dirty="0">
                        <a:effectLst/>
                        <a:latin typeface="+mn-lt"/>
                        <a:ea typeface="Calibri" panose="020F0502020204030204" pitchFamily="34" charset="0"/>
                        <a:cs typeface="Mangal"/>
                      </a:endParaRPr>
                    </a:p>
                  </a:txBody>
                  <a:tcPr marL="0" marR="0" marT="0" marB="0"/>
                </a:tc>
                <a:tc>
                  <a:txBody>
                    <a:bodyPr/>
                    <a:lstStyle/>
                    <a:p>
                      <a:pPr marL="7620" algn="ctr">
                        <a:spcBef>
                          <a:spcPts val="30"/>
                        </a:spcBef>
                        <a:spcAft>
                          <a:spcPts val="0"/>
                        </a:spcAft>
                      </a:pPr>
                      <a:r>
                        <a:rPr lang="en-US" sz="1400" dirty="0">
                          <a:effectLst/>
                          <a:latin typeface="+mn-lt"/>
                          <a:ea typeface="Calibri" panose="020F0502020204030204" pitchFamily="34" charset="0"/>
                          <a:cs typeface="Mangal"/>
                        </a:rPr>
                        <a:t>No</a:t>
                      </a:r>
                      <a:r>
                        <a:rPr lang="en-US" sz="1400" spc="-40" dirty="0">
                          <a:effectLst/>
                          <a:latin typeface="+mn-lt"/>
                          <a:ea typeface="Calibri" panose="020F0502020204030204" pitchFamily="34" charset="0"/>
                          <a:cs typeface="Mangal"/>
                        </a:rPr>
                        <a:t> </a:t>
                      </a:r>
                      <a:r>
                        <a:rPr lang="en-US" sz="1400" spc="-10" dirty="0">
                          <a:effectLst/>
                          <a:latin typeface="+mn-lt"/>
                          <a:ea typeface="Calibri" panose="020F0502020204030204" pitchFamily="34" charset="0"/>
                          <a:cs typeface="Mangal"/>
                        </a:rPr>
                        <a:t>provision</a:t>
                      </a:r>
                      <a:endParaRPr lang="en-IN" sz="1400" dirty="0">
                        <a:effectLst/>
                        <a:latin typeface="+mn-lt"/>
                        <a:ea typeface="Calibri" panose="020F0502020204030204" pitchFamily="34" charset="0"/>
                        <a:cs typeface="Mangal"/>
                      </a:endParaRPr>
                    </a:p>
                  </a:txBody>
                  <a:tcPr marL="0" marR="0" marT="0" marB="0"/>
                </a:tc>
                <a:tc>
                  <a:txBody>
                    <a:bodyPr/>
                    <a:lstStyle/>
                    <a:p>
                      <a:pPr marL="64135">
                        <a:spcBef>
                          <a:spcPts val="30"/>
                        </a:spcBef>
                        <a:spcAft>
                          <a:spcPts val="0"/>
                        </a:spcAft>
                      </a:pPr>
                      <a:r>
                        <a:rPr lang="en-US" sz="1400" b="1" dirty="0">
                          <a:effectLst/>
                          <a:latin typeface="+mn-lt"/>
                          <a:ea typeface="Calibri" panose="020F0502020204030204" pitchFamily="34" charset="0"/>
                          <a:cs typeface="Mangal"/>
                        </a:rPr>
                        <a:t>Posting</a:t>
                      </a:r>
                      <a:r>
                        <a:rPr lang="en-US" sz="1400" b="1" spc="5" dirty="0">
                          <a:effectLst/>
                          <a:latin typeface="+mn-lt"/>
                          <a:ea typeface="Calibri" panose="020F0502020204030204" pitchFamily="34" charset="0"/>
                          <a:cs typeface="Mangal"/>
                        </a:rPr>
                        <a:t> </a:t>
                      </a:r>
                      <a:r>
                        <a:rPr lang="en-US" sz="1400" b="1" dirty="0">
                          <a:effectLst/>
                          <a:latin typeface="+mn-lt"/>
                          <a:ea typeface="Calibri" panose="020F0502020204030204" pitchFamily="34" charset="0"/>
                          <a:cs typeface="Mangal"/>
                        </a:rPr>
                        <a:t>of</a:t>
                      </a:r>
                      <a:r>
                        <a:rPr lang="en-US" sz="1400" b="1" spc="5" dirty="0">
                          <a:effectLst/>
                          <a:latin typeface="+mn-lt"/>
                          <a:ea typeface="Calibri" panose="020F0502020204030204" pitchFamily="34" charset="0"/>
                          <a:cs typeface="Mangal"/>
                        </a:rPr>
                        <a:t> </a:t>
                      </a:r>
                      <a:r>
                        <a:rPr lang="en-US" sz="1400" b="1" dirty="0">
                          <a:effectLst/>
                          <a:latin typeface="+mn-lt"/>
                          <a:ea typeface="Calibri" panose="020F0502020204030204" pitchFamily="34" charset="0"/>
                          <a:cs typeface="Mangal"/>
                        </a:rPr>
                        <a:t>Female</a:t>
                      </a:r>
                      <a:r>
                        <a:rPr lang="en-US" sz="1400" b="1" spc="-10" dirty="0">
                          <a:effectLst/>
                          <a:latin typeface="+mn-lt"/>
                          <a:ea typeface="Calibri" panose="020F0502020204030204" pitchFamily="34" charset="0"/>
                          <a:cs typeface="Mangal"/>
                        </a:rPr>
                        <a:t> </a:t>
                      </a:r>
                      <a:r>
                        <a:rPr lang="en-US" sz="1400" b="1" dirty="0">
                          <a:effectLst/>
                          <a:latin typeface="+mn-lt"/>
                          <a:ea typeface="Calibri" panose="020F0502020204030204" pitchFamily="34" charset="0"/>
                          <a:cs typeface="Mangal"/>
                        </a:rPr>
                        <a:t>Officers:</a:t>
                      </a:r>
                      <a:r>
                        <a:rPr lang="en-US" sz="1400" b="1" spc="1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When considering the</a:t>
                      </a:r>
                      <a:r>
                        <a:rPr lang="en-US" sz="1400" spc="1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posting</a:t>
                      </a:r>
                      <a:r>
                        <a:rPr lang="en-US" sz="1400" spc="-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of</a:t>
                      </a:r>
                      <a:r>
                        <a:rPr lang="en-US" sz="1400" spc="10" dirty="0">
                          <a:effectLst/>
                          <a:latin typeface="+mn-lt"/>
                          <a:ea typeface="Calibri" panose="020F0502020204030204" pitchFamily="34" charset="0"/>
                          <a:cs typeface="Mangal"/>
                        </a:rPr>
                        <a:t> </a:t>
                      </a:r>
                      <a:r>
                        <a:rPr lang="en-US" sz="1400" spc="-10" dirty="0" smtClean="0">
                          <a:effectLst/>
                          <a:latin typeface="+mn-lt"/>
                          <a:ea typeface="Calibri" panose="020F0502020204030204" pitchFamily="34" charset="0"/>
                          <a:cs typeface="Mangal"/>
                        </a:rPr>
                        <a:t>female </a:t>
                      </a:r>
                      <a:r>
                        <a:rPr lang="en-US" sz="1400" dirty="0" smtClean="0">
                          <a:effectLst/>
                          <a:latin typeface="+mn-lt"/>
                          <a:ea typeface="Calibri" panose="020F0502020204030204" pitchFamily="34" charset="0"/>
                          <a:cs typeface="Mangal"/>
                        </a:rPr>
                        <a:t>officers</a:t>
                      </a:r>
                      <a:r>
                        <a:rPr lang="en-US" sz="1400" dirty="0">
                          <a:effectLst/>
                          <a:latin typeface="+mn-lt"/>
                          <a:ea typeface="Calibri" panose="020F0502020204030204" pitchFamily="34" charset="0"/>
                          <a:cs typeface="Mangal"/>
                        </a:rPr>
                        <a:t>,</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preference</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may</a:t>
                      </a:r>
                      <a:r>
                        <a:rPr lang="en-US" sz="1400" spc="39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be</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given</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to</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major</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cities.</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This</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is</a:t>
                      </a:r>
                      <a:r>
                        <a:rPr lang="en-US" sz="1400" spc="40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to accommodate</a:t>
                      </a:r>
                      <a:r>
                        <a:rPr lang="en-US" sz="1400" spc="22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the</a:t>
                      </a:r>
                      <a:r>
                        <a:rPr lang="en-US" sz="1400" spc="22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potential</a:t>
                      </a:r>
                      <a:r>
                        <a:rPr lang="en-US" sz="1400" spc="230"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challenges</a:t>
                      </a:r>
                      <a:r>
                        <a:rPr lang="en-US" sz="1400" spc="22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they</a:t>
                      </a:r>
                      <a:r>
                        <a:rPr lang="en-US" sz="1400" spc="23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may</a:t>
                      </a:r>
                      <a:r>
                        <a:rPr lang="en-US" sz="1400" spc="22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face</a:t>
                      </a:r>
                      <a:r>
                        <a:rPr lang="en-US" sz="1400" spc="215" dirty="0">
                          <a:effectLst/>
                          <a:latin typeface="+mn-lt"/>
                          <a:ea typeface="Calibri" panose="020F0502020204030204" pitchFamily="34" charset="0"/>
                          <a:cs typeface="Mangal"/>
                        </a:rPr>
                        <a:t> </a:t>
                      </a:r>
                      <a:r>
                        <a:rPr lang="en-US" sz="1400" dirty="0">
                          <a:effectLst/>
                          <a:latin typeface="+mn-lt"/>
                          <a:ea typeface="Calibri" panose="020F0502020204030204" pitchFamily="34" charset="0"/>
                          <a:cs typeface="Mangal"/>
                        </a:rPr>
                        <a:t>in</a:t>
                      </a:r>
                      <a:r>
                        <a:rPr lang="en-US" sz="1400" spc="240" dirty="0">
                          <a:effectLst/>
                          <a:latin typeface="+mn-lt"/>
                          <a:ea typeface="Calibri" panose="020F0502020204030204" pitchFamily="34" charset="0"/>
                          <a:cs typeface="Mangal"/>
                        </a:rPr>
                        <a:t> </a:t>
                      </a:r>
                      <a:r>
                        <a:rPr lang="en-US" sz="1400" spc="-10" dirty="0" smtClean="0">
                          <a:effectLst/>
                          <a:latin typeface="+mn-lt"/>
                          <a:ea typeface="Calibri" panose="020F0502020204030204" pitchFamily="34" charset="0"/>
                          <a:cs typeface="Mangal"/>
                        </a:rPr>
                        <a:t>remote </a:t>
                      </a:r>
                      <a:r>
                        <a:rPr lang="en-US" sz="1400" kern="1200" dirty="0" smtClean="0">
                          <a:solidFill>
                            <a:schemeClr val="dk1"/>
                          </a:solidFill>
                          <a:effectLst/>
                          <a:latin typeface="+mn-lt"/>
                          <a:ea typeface="+mn-ea"/>
                          <a:cs typeface="+mn-cs"/>
                        </a:rPr>
                        <a:t>locations, particularly those with children or unmarried dependents. Such considerations aim to ensure their well-being and facilitate easier access to family in case of emergencies.</a:t>
                      </a:r>
                      <a:endParaRPr lang="en-IN" sz="1400" dirty="0">
                        <a:effectLst/>
                        <a:latin typeface="+mn-lt"/>
                        <a:ea typeface="Calibri" panose="020F0502020204030204" pitchFamily="34" charset="0"/>
                        <a:cs typeface="Mangal"/>
                      </a:endParaRPr>
                    </a:p>
                  </a:txBody>
                  <a:tcPr marL="0" marR="0" marT="0" marB="0"/>
                </a:tc>
              </a:tr>
              <a:tr h="475193">
                <a:tc>
                  <a:txBody>
                    <a:bodyPr/>
                    <a:lstStyle/>
                    <a:p>
                      <a:pPr marL="64135" marR="101600" algn="r">
                        <a:spcBef>
                          <a:spcPts val="25"/>
                        </a:spcBef>
                        <a:spcAft>
                          <a:spcPts val="0"/>
                        </a:spcAft>
                      </a:pPr>
                      <a:r>
                        <a:rPr lang="en-US" sz="1400" spc="-25" dirty="0">
                          <a:effectLst/>
                          <a:latin typeface="Calibri" panose="020F0502020204030204" pitchFamily="34" charset="0"/>
                          <a:ea typeface="Calibri" panose="020F0502020204030204" pitchFamily="34" charset="0"/>
                          <a:cs typeface="Mangal"/>
                        </a:rPr>
                        <a:t>19.</a:t>
                      </a:r>
                      <a:endParaRPr lang="en-IN" sz="1400" dirty="0">
                        <a:effectLst/>
                        <a:latin typeface="Calibri" panose="020F0502020204030204" pitchFamily="34" charset="0"/>
                        <a:ea typeface="Calibri" panose="020F0502020204030204" pitchFamily="34" charset="0"/>
                        <a:cs typeface="Mangal"/>
                      </a:endParaRPr>
                    </a:p>
                  </a:txBody>
                  <a:tcPr marL="0" marR="0" marT="0" marB="0"/>
                </a:tc>
                <a:tc>
                  <a:txBody>
                    <a:bodyPr/>
                    <a:lstStyle/>
                    <a:p>
                      <a:pPr marL="7620" marR="1270" algn="ctr">
                        <a:spcBef>
                          <a:spcPts val="25"/>
                        </a:spcBef>
                        <a:spcAft>
                          <a:spcPts val="0"/>
                        </a:spcAft>
                      </a:pPr>
                      <a:r>
                        <a:rPr lang="en-US" sz="1400">
                          <a:effectLst/>
                          <a:latin typeface="Calibri" panose="020F0502020204030204" pitchFamily="34" charset="0"/>
                          <a:ea typeface="Calibri" panose="020F0502020204030204" pitchFamily="34" charset="0"/>
                          <a:cs typeface="Mangal"/>
                        </a:rPr>
                        <a:t>No</a:t>
                      </a:r>
                      <a:r>
                        <a:rPr lang="en-US" sz="1400" spc="-40">
                          <a:effectLst/>
                          <a:latin typeface="Calibri" panose="020F0502020204030204" pitchFamily="34" charset="0"/>
                          <a:ea typeface="Calibri" panose="020F0502020204030204" pitchFamily="34" charset="0"/>
                          <a:cs typeface="Mangal"/>
                        </a:rPr>
                        <a:t> </a:t>
                      </a:r>
                      <a:r>
                        <a:rPr lang="en-US" sz="1400" spc="-10">
                          <a:effectLst/>
                          <a:latin typeface="Calibri" panose="020F0502020204030204" pitchFamily="34" charset="0"/>
                          <a:ea typeface="Calibri" panose="020F0502020204030204" pitchFamily="34" charset="0"/>
                          <a:cs typeface="Mangal"/>
                        </a:rPr>
                        <a:t>Provision</a:t>
                      </a:r>
                      <a:endParaRPr lang="en-IN" sz="1400">
                        <a:effectLst/>
                        <a:latin typeface="Calibri" panose="020F0502020204030204" pitchFamily="34" charset="0"/>
                        <a:ea typeface="Calibri" panose="020F0502020204030204" pitchFamily="34" charset="0"/>
                        <a:cs typeface="Mangal"/>
                      </a:endParaRPr>
                    </a:p>
                  </a:txBody>
                  <a:tcPr marL="0" marR="0" marT="0" marB="0"/>
                </a:tc>
                <a:tc>
                  <a:txBody>
                    <a:bodyPr/>
                    <a:lstStyle/>
                    <a:p>
                      <a:pPr marL="64135" marR="54610" indent="-635" algn="just">
                        <a:lnSpc>
                          <a:spcPct val="102000"/>
                        </a:lnSpc>
                        <a:spcBef>
                          <a:spcPts val="25"/>
                        </a:spcBef>
                        <a:spcAft>
                          <a:spcPts val="0"/>
                        </a:spcAft>
                      </a:pPr>
                      <a:r>
                        <a:rPr lang="en-US" sz="1400" dirty="0">
                          <a:effectLst/>
                          <a:latin typeface="Calibri" panose="020F0502020204030204" pitchFamily="34" charset="0"/>
                          <a:ea typeface="Calibri" panose="020F0502020204030204" pitchFamily="34" charset="0"/>
                          <a:cs typeface="Mangal"/>
                        </a:rPr>
                        <a:t>The provision regarding refundable advance of pay equal to two months’ pay and DA</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on</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transfer, approved</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by the Executive Committee in December 2006 be inserted in TP-CC. This was approved to allow officers, financial cushion to facilitate acquisition of accommodation at new</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duty</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station</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as</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well</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meet</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expenditure</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related</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admission</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 </a:t>
                      </a:r>
                      <a:r>
                        <a:rPr lang="en-US" sz="1400" spc="-10" dirty="0">
                          <a:effectLst/>
                          <a:latin typeface="Calibri" panose="020F0502020204030204" pitchFamily="34" charset="0"/>
                          <a:ea typeface="Calibri" panose="020F0502020204030204" pitchFamily="34" charset="0"/>
                          <a:cs typeface="Mangal"/>
                        </a:rPr>
                        <a:t>children.</a:t>
                      </a:r>
                      <a:endParaRPr lang="en-IN" sz="1400" dirty="0">
                        <a:effectLst/>
                        <a:latin typeface="Calibri" panose="020F0502020204030204" pitchFamily="34" charset="0"/>
                        <a:ea typeface="Calibri" panose="020F0502020204030204" pitchFamily="34" charset="0"/>
                        <a:cs typeface="Mangal"/>
                      </a:endParaRPr>
                    </a:p>
                    <a:p>
                      <a:pPr marL="64135" marR="53340" algn="just">
                        <a:lnSpc>
                          <a:spcPct val="103000"/>
                        </a:lnSpc>
                        <a:spcBef>
                          <a:spcPts val="25"/>
                        </a:spcBef>
                        <a:spcAft>
                          <a:spcPts val="0"/>
                        </a:spcAft>
                      </a:pPr>
                      <a:r>
                        <a:rPr lang="en-US" sz="1400" dirty="0">
                          <a:effectLst/>
                          <a:latin typeface="Calibri" panose="020F0502020204030204" pitchFamily="34" charset="0"/>
                          <a:ea typeface="Calibri" panose="020F0502020204030204" pitchFamily="34" charset="0"/>
                          <a:cs typeface="Mangal"/>
                        </a:rPr>
                        <a:t>This has been erroneously withdrawn by confusing this facility with advance of</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pay and</a:t>
                      </a:r>
                      <a:r>
                        <a:rPr lang="en-US" sz="1400" spc="-1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without any reference to the Executive Committee. A clarification was issued by EPFHQ in March 2008 that this refundable advance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is</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not</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advance</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pay.</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It</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restored</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immediately</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60" dirty="0">
                          <a:effectLst/>
                          <a:latin typeface="Calibri" panose="020F0502020204030204" pitchFamily="34" charset="0"/>
                          <a:ea typeface="Calibri" panose="020F0502020204030204" pitchFamily="34" charset="0"/>
                          <a:cs typeface="Mangal"/>
                        </a:rPr>
                        <a:t> </a:t>
                      </a:r>
                      <a:r>
                        <a:rPr lang="en-US" sz="1400" spc="-25" dirty="0" smtClean="0">
                          <a:effectLst/>
                          <a:latin typeface="Calibri" panose="020F0502020204030204" pitchFamily="34" charset="0"/>
                          <a:ea typeface="Calibri" panose="020F0502020204030204" pitchFamily="34" charset="0"/>
                          <a:cs typeface="Mangal"/>
                        </a:rPr>
                        <a:t>in </a:t>
                      </a:r>
                      <a:r>
                        <a:rPr lang="en-US" sz="1400" spc="-10" dirty="0" smtClean="0">
                          <a:effectLst/>
                          <a:latin typeface="Calibri" panose="020F0502020204030204" pitchFamily="34" charset="0"/>
                          <a:ea typeface="Calibri" panose="020F0502020204030204" pitchFamily="34" charset="0"/>
                          <a:cs typeface="Mangal"/>
                        </a:rPr>
                        <a:t>any</a:t>
                      </a:r>
                      <a:r>
                        <a:rPr lang="en-US" sz="1400" spc="-45" dirty="0" smtClean="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case</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before</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next</a:t>
                      </a:r>
                      <a:r>
                        <a:rPr lang="en-US" sz="1400" spc="-40" dirty="0">
                          <a:effectLst/>
                          <a:latin typeface="Calibri" panose="020F0502020204030204" pitchFamily="34" charset="0"/>
                          <a:ea typeface="Calibri" panose="020F0502020204030204" pitchFamily="34" charset="0"/>
                          <a:cs typeface="Mangal"/>
                        </a:rPr>
                        <a:t> </a:t>
                      </a:r>
                      <a:r>
                        <a:rPr lang="en-US" sz="1400" spc="-20" dirty="0">
                          <a:effectLst/>
                          <a:latin typeface="Calibri" panose="020F0502020204030204" pitchFamily="34" charset="0"/>
                          <a:ea typeface="Calibri" panose="020F0502020204030204" pitchFamily="34" charset="0"/>
                          <a:cs typeface="Mangal"/>
                        </a:rPr>
                        <a:t>AGT.</a:t>
                      </a:r>
                      <a:endParaRPr lang="en-IN" sz="1400" dirty="0">
                        <a:effectLst/>
                        <a:latin typeface="Calibri" panose="020F0502020204030204" pitchFamily="34" charset="0"/>
                        <a:ea typeface="Calibri" panose="020F0502020204030204" pitchFamily="34" charset="0"/>
                        <a:cs typeface="Mangal"/>
                      </a:endParaRPr>
                    </a:p>
                  </a:txBody>
                  <a:tcPr marL="0" marR="0" marT="0" marB="0"/>
                </a:tc>
              </a:tr>
              <a:tr h="645416">
                <a:tc>
                  <a:txBody>
                    <a:bodyPr/>
                    <a:lstStyle/>
                    <a:p>
                      <a:pPr marL="64135" marR="101600" algn="r">
                        <a:spcBef>
                          <a:spcPts val="25"/>
                        </a:spcBef>
                        <a:spcAft>
                          <a:spcPts val="0"/>
                        </a:spcAft>
                      </a:pPr>
                      <a:r>
                        <a:rPr lang="en-US" sz="1400" spc="-25">
                          <a:effectLst/>
                          <a:latin typeface="Calibri" panose="020F0502020204030204" pitchFamily="34" charset="0"/>
                          <a:ea typeface="Calibri" panose="020F0502020204030204" pitchFamily="34" charset="0"/>
                          <a:cs typeface="Mangal"/>
                        </a:rPr>
                        <a:t>20.</a:t>
                      </a:r>
                      <a:endParaRPr lang="en-IN" sz="1400">
                        <a:effectLst/>
                        <a:latin typeface="Calibri" panose="020F0502020204030204" pitchFamily="34" charset="0"/>
                        <a:ea typeface="Calibri" panose="020F0502020204030204" pitchFamily="34" charset="0"/>
                        <a:cs typeface="Mangal"/>
                      </a:endParaRPr>
                    </a:p>
                  </a:txBody>
                  <a:tcPr marL="0" marR="0" marT="0" marB="0"/>
                </a:tc>
                <a:tc>
                  <a:txBody>
                    <a:bodyPr/>
                    <a:lstStyle/>
                    <a:p>
                      <a:pPr marL="7620" marR="1270" algn="ctr">
                        <a:spcBef>
                          <a:spcPts val="25"/>
                        </a:spcBef>
                        <a:spcAft>
                          <a:spcPts val="0"/>
                        </a:spcAft>
                      </a:pPr>
                      <a:r>
                        <a:rPr lang="en-US" sz="1400">
                          <a:effectLst/>
                          <a:latin typeface="Calibri" panose="020F0502020204030204" pitchFamily="34" charset="0"/>
                          <a:ea typeface="Calibri" panose="020F0502020204030204" pitchFamily="34" charset="0"/>
                          <a:cs typeface="Mangal"/>
                        </a:rPr>
                        <a:t>No</a:t>
                      </a:r>
                      <a:r>
                        <a:rPr lang="en-US" sz="1400" spc="-40">
                          <a:effectLst/>
                          <a:latin typeface="Calibri" panose="020F0502020204030204" pitchFamily="34" charset="0"/>
                          <a:ea typeface="Calibri" panose="020F0502020204030204" pitchFamily="34" charset="0"/>
                          <a:cs typeface="Mangal"/>
                        </a:rPr>
                        <a:t> </a:t>
                      </a:r>
                      <a:r>
                        <a:rPr lang="en-US" sz="1400" spc="-10">
                          <a:effectLst/>
                          <a:latin typeface="Calibri" panose="020F0502020204030204" pitchFamily="34" charset="0"/>
                          <a:ea typeface="Calibri" panose="020F0502020204030204" pitchFamily="34" charset="0"/>
                          <a:cs typeface="Mangal"/>
                        </a:rPr>
                        <a:t>Provision</a:t>
                      </a:r>
                      <a:endParaRPr lang="en-IN" sz="1400">
                        <a:effectLst/>
                        <a:latin typeface="Calibri" panose="020F0502020204030204" pitchFamily="34" charset="0"/>
                        <a:ea typeface="Calibri" panose="020F0502020204030204" pitchFamily="34" charset="0"/>
                        <a:cs typeface="Mangal"/>
                      </a:endParaRPr>
                    </a:p>
                  </a:txBody>
                  <a:tcPr marL="0" marR="0" marT="0" marB="0"/>
                </a:tc>
                <a:tc>
                  <a:txBody>
                    <a:bodyPr/>
                    <a:lstStyle/>
                    <a:p>
                      <a:pPr marL="64135" marR="54610" indent="-635" algn="just">
                        <a:lnSpc>
                          <a:spcPct val="103000"/>
                        </a:lnSpc>
                        <a:spcBef>
                          <a:spcPts val="25"/>
                        </a:spcBef>
                        <a:spcAft>
                          <a:spcPts val="0"/>
                        </a:spcAft>
                      </a:pPr>
                      <a:r>
                        <a:rPr lang="en-US" sz="1400" dirty="0">
                          <a:effectLst/>
                          <a:latin typeface="Calibri" panose="020F0502020204030204" pitchFamily="34" charset="0"/>
                          <a:ea typeface="Calibri" panose="020F0502020204030204" pitchFamily="34" charset="0"/>
                          <a:cs typeface="Mangal"/>
                        </a:rPr>
                        <a:t>On</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transfer,</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TA</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as</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admissible</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on</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official</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tour</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5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officer</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concerned by allowed for the officer and family for </a:t>
                      </a:r>
                      <a:r>
                        <a:rPr lang="en-US" sz="1400" dirty="0" err="1">
                          <a:effectLst/>
                          <a:latin typeface="Calibri" panose="020F0502020204030204" pitchFamily="34" charset="0"/>
                          <a:ea typeface="Calibri" panose="020F0502020204030204" pitchFamily="34" charset="0"/>
                          <a:cs typeface="Mangal"/>
                        </a:rPr>
                        <a:t>upto</a:t>
                      </a:r>
                      <a:r>
                        <a:rPr lang="en-US" sz="1400" dirty="0">
                          <a:effectLst/>
                          <a:latin typeface="Calibri" panose="020F0502020204030204" pitchFamily="34" charset="0"/>
                          <a:ea typeface="Calibri" panose="020F0502020204030204" pitchFamily="34" charset="0"/>
                          <a:cs typeface="Mangal"/>
                        </a:rPr>
                        <a:t> four weeks to allow suitable time for them to settle down.</a:t>
                      </a:r>
                      <a:endParaRPr lang="en-IN" sz="1400" dirty="0">
                        <a:effectLst/>
                        <a:latin typeface="Calibri" panose="020F0502020204030204" pitchFamily="34" charset="0"/>
                        <a:ea typeface="Calibri" panose="020F0502020204030204" pitchFamily="34" charset="0"/>
                        <a:cs typeface="Mangal"/>
                      </a:endParaRPr>
                    </a:p>
                    <a:p>
                      <a:pPr marL="64135">
                        <a:spcBef>
                          <a:spcPts val="20"/>
                        </a:spcBef>
                        <a:spcAft>
                          <a:spcPts val="0"/>
                        </a:spcAft>
                      </a:pPr>
                      <a:r>
                        <a:rPr lang="en-US" sz="1400" b="1" dirty="0">
                          <a:effectLst/>
                          <a:latin typeface="Calibri" panose="020F0502020204030204" pitchFamily="34" charset="0"/>
                          <a:ea typeface="Calibri" panose="020F0502020204030204" pitchFamily="34" charset="0"/>
                          <a:cs typeface="Mangal"/>
                        </a:rPr>
                        <a:t> </a:t>
                      </a:r>
                      <a:endParaRPr lang="en-IN" sz="1400" dirty="0">
                        <a:effectLst/>
                        <a:latin typeface="Calibri" panose="020F0502020204030204" pitchFamily="34" charset="0"/>
                        <a:ea typeface="Calibri" panose="020F0502020204030204" pitchFamily="34" charset="0"/>
                        <a:cs typeface="Mangal"/>
                      </a:endParaRPr>
                    </a:p>
                    <a:p>
                      <a:pPr marL="64135" marR="54610" algn="just">
                        <a:lnSpc>
                          <a:spcPct val="102000"/>
                        </a:lnSpc>
                        <a:spcBef>
                          <a:spcPts val="30"/>
                        </a:spcBef>
                        <a:spcAft>
                          <a:spcPts val="0"/>
                        </a:spcAft>
                      </a:pPr>
                      <a:r>
                        <a:rPr lang="en-US" sz="1400" dirty="0">
                          <a:effectLst/>
                          <a:latin typeface="Calibri" panose="020F0502020204030204" pitchFamily="34" charset="0"/>
                          <a:ea typeface="Calibri" panose="020F0502020204030204" pitchFamily="34" charset="0"/>
                          <a:cs typeface="Mangal"/>
                        </a:rPr>
                        <a:t>Availability</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housing</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is</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major</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problem</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for</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EPF</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officers.</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3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extant </a:t>
                      </a:r>
                      <a:r>
                        <a:rPr lang="en-US" sz="1400" spc="-10" dirty="0">
                          <a:effectLst/>
                          <a:latin typeface="Calibri" panose="020F0502020204030204" pitchFamily="34" charset="0"/>
                          <a:ea typeface="Calibri" panose="020F0502020204030204" pitchFamily="34" charset="0"/>
                          <a:cs typeface="Mangal"/>
                        </a:rPr>
                        <a:t>Allotment</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Residence</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policy</a:t>
                      </a:r>
                      <a:r>
                        <a:rPr lang="en-US" sz="1400" spc="-4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EPFO</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stipulates</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that</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accommodation </a:t>
                      </a:r>
                      <a:r>
                        <a:rPr lang="en-US" sz="1400" dirty="0">
                          <a:effectLst/>
                          <a:latin typeface="Calibri" panose="020F0502020204030204" pitchFamily="34" charset="0"/>
                          <a:ea typeface="Calibri" panose="020F0502020204030204" pitchFamily="34" charset="0"/>
                          <a:cs typeface="Mangal"/>
                        </a:rPr>
                        <a:t>means </a:t>
                      </a:r>
                      <a:r>
                        <a:rPr lang="en-US" sz="1400" b="1" i="1" dirty="0">
                          <a:effectLst/>
                          <a:latin typeface="Calibri" panose="020F0502020204030204" pitchFamily="34" charset="0"/>
                          <a:ea typeface="Calibri" panose="020F0502020204030204" pitchFamily="34" charset="0"/>
                          <a:cs typeface="Mangal"/>
                        </a:rPr>
                        <a:t>accommodation owned or hired by Board.</a:t>
                      </a:r>
                      <a:endParaRPr lang="en-IN" sz="1400" dirty="0">
                        <a:effectLst/>
                        <a:latin typeface="Calibri" panose="020F0502020204030204" pitchFamily="34" charset="0"/>
                        <a:ea typeface="Calibri" panose="020F0502020204030204" pitchFamily="34" charset="0"/>
                        <a:cs typeface="Mangal"/>
                      </a:endParaRPr>
                    </a:p>
                    <a:p>
                      <a:pPr marL="64135">
                        <a:spcBef>
                          <a:spcPts val="45"/>
                        </a:spcBef>
                        <a:spcAft>
                          <a:spcPts val="0"/>
                        </a:spcAft>
                      </a:pPr>
                      <a:r>
                        <a:rPr lang="en-US" sz="1400" b="1" dirty="0">
                          <a:effectLst/>
                          <a:latin typeface="Calibri" panose="020F0502020204030204" pitchFamily="34" charset="0"/>
                          <a:ea typeface="Calibri" panose="020F0502020204030204" pitchFamily="34" charset="0"/>
                          <a:cs typeface="Mangal"/>
                        </a:rPr>
                        <a:t> </a:t>
                      </a:r>
                      <a:endParaRPr lang="en-IN" sz="1400" dirty="0">
                        <a:effectLst/>
                        <a:latin typeface="Calibri" panose="020F0502020204030204" pitchFamily="34" charset="0"/>
                        <a:ea typeface="Calibri" panose="020F0502020204030204" pitchFamily="34" charset="0"/>
                        <a:cs typeface="Mangal"/>
                      </a:endParaRPr>
                    </a:p>
                    <a:p>
                      <a:pPr marL="64135" marR="55245" algn="just">
                        <a:lnSpc>
                          <a:spcPct val="103000"/>
                        </a:lnSpc>
                        <a:spcBef>
                          <a:spcPts val="5"/>
                        </a:spcBef>
                        <a:spcAft>
                          <a:spcPts val="0"/>
                        </a:spcAft>
                      </a:pPr>
                      <a:r>
                        <a:rPr lang="en-US" sz="1400" dirty="0">
                          <a:effectLst/>
                          <a:latin typeface="Calibri" panose="020F0502020204030204" pitchFamily="34" charset="0"/>
                          <a:ea typeface="Calibri" panose="020F0502020204030204" pitchFamily="34" charset="0"/>
                          <a:cs typeface="Mangal"/>
                        </a:rPr>
                        <a:t>Office accommodation norms are specified and linked to pay of the officer concerned. Necessary action may be taken to ensure that suitable accommodation is hired and made available to the officer </a:t>
                      </a:r>
                      <a:r>
                        <a:rPr lang="en-US" sz="1400" spc="-10" dirty="0">
                          <a:effectLst/>
                          <a:latin typeface="Calibri" panose="020F0502020204030204" pitchFamily="34" charset="0"/>
                          <a:ea typeface="Calibri" panose="020F0502020204030204" pitchFamily="34" charset="0"/>
                          <a:cs typeface="Mangal"/>
                        </a:rPr>
                        <a:t>within</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5-7</a:t>
                      </a:r>
                      <a:r>
                        <a:rPr lang="en-US" sz="1400" spc="-15" dirty="0">
                          <a:effectLst/>
                          <a:latin typeface="Calibri" panose="020F0502020204030204" pitchFamily="34" charset="0"/>
                          <a:ea typeface="Calibri" panose="020F0502020204030204" pitchFamily="34" charset="0"/>
                          <a:cs typeface="Mangal"/>
                        </a:rPr>
                        <a:t> </a:t>
                      </a:r>
                      <a:r>
                        <a:rPr lang="en-US" sz="1400" spc="-10" dirty="0" err="1">
                          <a:effectLst/>
                          <a:latin typeface="Calibri" panose="020F0502020204030204" pitchFamily="34" charset="0"/>
                          <a:ea typeface="Calibri" panose="020F0502020204030204" pitchFamily="34" charset="0"/>
                          <a:cs typeface="Mangal"/>
                        </a:rPr>
                        <a:t>kms</a:t>
                      </a:r>
                      <a:r>
                        <a:rPr lang="en-US" sz="1400" spc="-4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2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the</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office</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to</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which</a:t>
                      </a:r>
                      <a:r>
                        <a:rPr lang="en-US" sz="1400" spc="-2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s/he</a:t>
                      </a:r>
                      <a:r>
                        <a:rPr lang="en-US" sz="1400" spc="-1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is</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posted.</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This</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will</a:t>
                      </a:r>
                      <a:r>
                        <a:rPr lang="en-US" sz="1400" spc="-25" dirty="0">
                          <a:effectLst/>
                          <a:latin typeface="Calibri" panose="020F0502020204030204" pitchFamily="34" charset="0"/>
                          <a:ea typeface="Calibri" panose="020F0502020204030204" pitchFamily="34" charset="0"/>
                          <a:cs typeface="Mangal"/>
                        </a:rPr>
                        <a:t> </a:t>
                      </a:r>
                      <a:r>
                        <a:rPr lang="en-US" sz="1400" spc="-10" dirty="0" smtClean="0">
                          <a:effectLst/>
                          <a:latin typeface="Calibri" panose="020F0502020204030204" pitchFamily="34" charset="0"/>
                          <a:ea typeface="Calibri" panose="020F0502020204030204" pitchFamily="34" charset="0"/>
                          <a:cs typeface="Mangal"/>
                        </a:rPr>
                        <a:t>minimize </a:t>
                      </a:r>
                      <a:r>
                        <a:rPr lang="en-US" sz="1400" dirty="0" smtClean="0">
                          <a:effectLst/>
                          <a:latin typeface="Calibri" panose="020F0502020204030204" pitchFamily="34" charset="0"/>
                          <a:ea typeface="Calibri" panose="020F0502020204030204" pitchFamily="34" charset="0"/>
                          <a:cs typeface="Mangal"/>
                        </a:rPr>
                        <a:t>grievances</a:t>
                      </a:r>
                      <a:r>
                        <a:rPr lang="en-US" sz="1400" spc="50" dirty="0" smtClean="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related</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4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transfer</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to</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a:t>
                      </a:r>
                      <a:r>
                        <a:rPr lang="en-US" sz="1400" spc="4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considerable</a:t>
                      </a:r>
                      <a:r>
                        <a:rPr lang="en-US" sz="1400" spc="4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extent.</a:t>
                      </a:r>
                      <a:endParaRPr lang="en-IN" sz="1400" dirty="0">
                        <a:effectLst/>
                        <a:latin typeface="Calibri" panose="020F0502020204030204" pitchFamily="34" charset="0"/>
                        <a:ea typeface="Calibri" panose="020F0502020204030204" pitchFamily="34" charset="0"/>
                        <a:cs typeface="Mangal"/>
                      </a:endParaRPr>
                    </a:p>
                  </a:txBody>
                  <a:tcPr marL="0" marR="0" marT="0" marB="0"/>
                </a:tc>
              </a:tr>
              <a:tr h="577392">
                <a:tc>
                  <a:txBody>
                    <a:bodyPr/>
                    <a:lstStyle/>
                    <a:p>
                      <a:pPr marL="64135" marR="101600" algn="r">
                        <a:spcBef>
                          <a:spcPts val="30"/>
                        </a:spcBef>
                        <a:spcAft>
                          <a:spcPts val="0"/>
                        </a:spcAft>
                      </a:pPr>
                      <a:r>
                        <a:rPr lang="en-US" sz="1400" spc="-25">
                          <a:effectLst/>
                          <a:latin typeface="Calibri" panose="020F0502020204030204" pitchFamily="34" charset="0"/>
                          <a:ea typeface="Calibri" panose="020F0502020204030204" pitchFamily="34" charset="0"/>
                          <a:cs typeface="Mangal"/>
                        </a:rPr>
                        <a:t>21.</a:t>
                      </a:r>
                      <a:endParaRPr lang="en-IN" sz="1400">
                        <a:effectLst/>
                        <a:latin typeface="Calibri" panose="020F0502020204030204" pitchFamily="34" charset="0"/>
                        <a:ea typeface="Calibri" panose="020F0502020204030204" pitchFamily="34" charset="0"/>
                        <a:cs typeface="Mangal"/>
                      </a:endParaRPr>
                    </a:p>
                  </a:txBody>
                  <a:tcPr marL="0" marR="0" marT="0" marB="0"/>
                </a:tc>
                <a:tc>
                  <a:txBody>
                    <a:bodyPr/>
                    <a:lstStyle/>
                    <a:p>
                      <a:pPr marL="7620" marR="1270" algn="ctr">
                        <a:spcBef>
                          <a:spcPts val="30"/>
                        </a:spcBef>
                        <a:spcAft>
                          <a:spcPts val="0"/>
                        </a:spcAft>
                      </a:pPr>
                      <a:r>
                        <a:rPr lang="en-US" sz="1400">
                          <a:effectLst/>
                          <a:latin typeface="Calibri" panose="020F0502020204030204" pitchFamily="34" charset="0"/>
                          <a:ea typeface="Calibri" panose="020F0502020204030204" pitchFamily="34" charset="0"/>
                          <a:cs typeface="Mangal"/>
                        </a:rPr>
                        <a:t>No</a:t>
                      </a:r>
                      <a:r>
                        <a:rPr lang="en-US" sz="1400" spc="-40">
                          <a:effectLst/>
                          <a:latin typeface="Calibri" panose="020F0502020204030204" pitchFamily="34" charset="0"/>
                          <a:ea typeface="Calibri" panose="020F0502020204030204" pitchFamily="34" charset="0"/>
                          <a:cs typeface="Mangal"/>
                        </a:rPr>
                        <a:t> </a:t>
                      </a:r>
                      <a:r>
                        <a:rPr lang="en-US" sz="1400" spc="-10">
                          <a:effectLst/>
                          <a:latin typeface="Calibri" panose="020F0502020204030204" pitchFamily="34" charset="0"/>
                          <a:ea typeface="Calibri" panose="020F0502020204030204" pitchFamily="34" charset="0"/>
                          <a:cs typeface="Mangal"/>
                        </a:rPr>
                        <a:t>Provision</a:t>
                      </a:r>
                      <a:endParaRPr lang="en-IN" sz="1400">
                        <a:effectLst/>
                        <a:latin typeface="Calibri" panose="020F0502020204030204" pitchFamily="34" charset="0"/>
                        <a:ea typeface="Calibri" panose="020F0502020204030204" pitchFamily="34" charset="0"/>
                        <a:cs typeface="Mangal"/>
                      </a:endParaRPr>
                    </a:p>
                  </a:txBody>
                  <a:tcPr marL="0" marR="0" marT="0" marB="0"/>
                </a:tc>
                <a:tc>
                  <a:txBody>
                    <a:bodyPr/>
                    <a:lstStyle/>
                    <a:p>
                      <a:pPr marL="64135" marR="53975" algn="just">
                        <a:lnSpc>
                          <a:spcPct val="102000"/>
                        </a:lnSpc>
                        <a:spcBef>
                          <a:spcPts val="30"/>
                        </a:spcBef>
                        <a:spcAft>
                          <a:spcPts val="0"/>
                        </a:spcAft>
                      </a:pPr>
                      <a:r>
                        <a:rPr lang="en-US" sz="1400" b="1" spc="-10" dirty="0">
                          <a:effectLst/>
                          <a:latin typeface="Calibri" panose="020F0502020204030204" pitchFamily="34" charset="0"/>
                          <a:ea typeface="Calibri" panose="020F0502020204030204" pitchFamily="34" charset="0"/>
                          <a:cs typeface="Mangal"/>
                        </a:rPr>
                        <a:t>Mutual</a:t>
                      </a:r>
                      <a:r>
                        <a:rPr lang="en-US" sz="1400" b="1" spc="-45" dirty="0">
                          <a:effectLst/>
                          <a:latin typeface="Calibri" panose="020F0502020204030204" pitchFamily="34" charset="0"/>
                          <a:ea typeface="Calibri" panose="020F0502020204030204" pitchFamily="34" charset="0"/>
                          <a:cs typeface="Mangal"/>
                        </a:rPr>
                        <a:t> </a:t>
                      </a:r>
                      <a:r>
                        <a:rPr lang="en-US" sz="1400" b="1" spc="-10" dirty="0">
                          <a:effectLst/>
                          <a:latin typeface="Calibri" panose="020F0502020204030204" pitchFamily="34" charset="0"/>
                          <a:ea typeface="Calibri" panose="020F0502020204030204" pitchFamily="34" charset="0"/>
                          <a:cs typeface="Mangal"/>
                        </a:rPr>
                        <a:t>transfers:</a:t>
                      </a:r>
                      <a:r>
                        <a:rPr lang="en-US" sz="1400" b="1"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Officers</a:t>
                      </a:r>
                      <a:r>
                        <a:rPr lang="en-US" sz="1400" spc="-4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should</a:t>
                      </a:r>
                      <a:r>
                        <a:rPr lang="en-US" sz="1400" spc="-4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be</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given</a:t>
                      </a:r>
                      <a:r>
                        <a:rPr lang="en-US" sz="1400" spc="-5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option</a:t>
                      </a:r>
                      <a:r>
                        <a:rPr lang="en-US" sz="1400" spc="-3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for</a:t>
                      </a:r>
                      <a:r>
                        <a:rPr lang="en-US" sz="1400" spc="-4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mutual</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transfers </a:t>
                      </a:r>
                      <a:r>
                        <a:rPr lang="en-US" sz="1400" dirty="0">
                          <a:effectLst/>
                          <a:latin typeface="Calibri" panose="020F0502020204030204" pitchFamily="34" charset="0"/>
                          <a:ea typeface="Calibri" panose="020F0502020204030204" pitchFamily="34" charset="0"/>
                          <a:cs typeface="Mangal"/>
                        </a:rPr>
                        <a:t>with</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other</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officers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of</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same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cadre,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same</a:t>
                      </a:r>
                      <a:r>
                        <a:rPr lang="en-US" sz="1400" spc="-5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case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with</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the</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IRS</a:t>
                      </a:r>
                      <a:r>
                        <a:rPr lang="en-US" sz="1400" spc="-6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in Income</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Tax</a:t>
                      </a:r>
                      <a:r>
                        <a:rPr lang="en-US" sz="1400" spc="3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Customs</a:t>
                      </a:r>
                      <a:r>
                        <a:rPr lang="en-US" sz="1400" spc="20"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and</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Central</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excise.</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This</a:t>
                      </a:r>
                      <a:r>
                        <a:rPr lang="en-US" sz="1400" spc="1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may</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be</a:t>
                      </a:r>
                      <a:r>
                        <a:rPr lang="en-US" sz="1400" spc="25" dirty="0">
                          <a:effectLst/>
                          <a:latin typeface="Calibri" panose="020F0502020204030204" pitchFamily="34" charset="0"/>
                          <a:ea typeface="Calibri" panose="020F0502020204030204" pitchFamily="34" charset="0"/>
                          <a:cs typeface="Mangal"/>
                        </a:rPr>
                        <a:t> </a:t>
                      </a:r>
                      <a:r>
                        <a:rPr lang="en-US" sz="1400" dirty="0">
                          <a:effectLst/>
                          <a:latin typeface="Calibri" panose="020F0502020204030204" pitchFamily="34" charset="0"/>
                          <a:ea typeface="Calibri" panose="020F0502020204030204" pitchFamily="34" charset="0"/>
                          <a:cs typeface="Mangal"/>
                        </a:rPr>
                        <a:t>subject</a:t>
                      </a:r>
                      <a:r>
                        <a:rPr lang="en-US" sz="1400" spc="20" dirty="0">
                          <a:effectLst/>
                          <a:latin typeface="Calibri" panose="020F0502020204030204" pitchFamily="34" charset="0"/>
                          <a:ea typeface="Calibri" panose="020F0502020204030204" pitchFamily="34" charset="0"/>
                          <a:cs typeface="Mangal"/>
                        </a:rPr>
                        <a:t> </a:t>
                      </a:r>
                      <a:r>
                        <a:rPr lang="en-US" sz="1400" spc="-25" dirty="0">
                          <a:effectLst/>
                          <a:latin typeface="Calibri" panose="020F0502020204030204" pitchFamily="34" charset="0"/>
                          <a:ea typeface="Calibri" panose="020F0502020204030204" pitchFamily="34" charset="0"/>
                          <a:cs typeface="Mangal"/>
                        </a:rPr>
                        <a:t>to</a:t>
                      </a:r>
                      <a:endParaRPr lang="en-IN" sz="1400" dirty="0">
                        <a:effectLst/>
                        <a:latin typeface="Calibri" panose="020F0502020204030204" pitchFamily="34" charset="0"/>
                        <a:ea typeface="Calibri" panose="020F0502020204030204" pitchFamily="34" charset="0"/>
                        <a:cs typeface="Mangal"/>
                      </a:endParaRPr>
                    </a:p>
                    <a:p>
                      <a:pPr marL="64135" algn="just">
                        <a:lnSpc>
                          <a:spcPts val="1145"/>
                        </a:lnSpc>
                        <a:spcBef>
                          <a:spcPts val="30"/>
                        </a:spcBef>
                        <a:spcAft>
                          <a:spcPts val="0"/>
                        </a:spcAft>
                      </a:pPr>
                      <a:r>
                        <a:rPr lang="en-US" sz="1400" spc="-10" dirty="0">
                          <a:effectLst/>
                          <a:latin typeface="Calibri" panose="020F0502020204030204" pitchFamily="34" charset="0"/>
                          <a:ea typeface="Calibri" panose="020F0502020204030204" pitchFamily="34" charset="0"/>
                          <a:cs typeface="Mangal"/>
                        </a:rPr>
                        <a:t>subject</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to</a:t>
                      </a:r>
                      <a:r>
                        <a:rPr lang="en-US" sz="1400" spc="-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tenure</a:t>
                      </a:r>
                      <a:r>
                        <a:rPr lang="en-US" sz="1400" spc="-3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&amp;</a:t>
                      </a:r>
                      <a:r>
                        <a:rPr lang="en-US" sz="1400" spc="-1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rotation</a:t>
                      </a:r>
                      <a:r>
                        <a:rPr lang="en-US" sz="1400" spc="-2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guidelines</a:t>
                      </a:r>
                      <a:r>
                        <a:rPr lang="en-US" sz="1400" spc="-20"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of</a:t>
                      </a:r>
                      <a:r>
                        <a:rPr lang="en-US" sz="1400" spc="-25" dirty="0">
                          <a:effectLst/>
                          <a:latin typeface="Calibri" panose="020F0502020204030204" pitchFamily="34" charset="0"/>
                          <a:ea typeface="Calibri" panose="020F0502020204030204" pitchFamily="34" charset="0"/>
                          <a:cs typeface="Mangal"/>
                        </a:rPr>
                        <a:t> </a:t>
                      </a:r>
                      <a:r>
                        <a:rPr lang="en-US" sz="1400" spc="-10" dirty="0">
                          <a:effectLst/>
                          <a:latin typeface="Calibri" panose="020F0502020204030204" pitchFamily="34" charset="0"/>
                          <a:ea typeface="Calibri" panose="020F0502020204030204" pitchFamily="34" charset="0"/>
                          <a:cs typeface="Mangal"/>
                        </a:rPr>
                        <a:t>TPCC.</a:t>
                      </a:r>
                      <a:endParaRPr lang="en-IN" sz="1400" dirty="0">
                        <a:effectLst/>
                        <a:latin typeface="Calibri" panose="020F0502020204030204" pitchFamily="34" charset="0"/>
                        <a:ea typeface="Calibri" panose="020F0502020204030204" pitchFamily="34" charset="0"/>
                        <a:cs typeface="Mangal"/>
                      </a:endParaRPr>
                    </a:p>
                  </a:txBody>
                  <a:tcPr marL="0" marR="0" marT="0" marB="0"/>
                </a:tc>
              </a:tr>
            </a:tbl>
          </a:graphicData>
        </a:graphic>
      </p:graphicFrame>
    </p:spTree>
    <p:extLst>
      <p:ext uri="{BB962C8B-B14F-4D97-AF65-F5344CB8AC3E}">
        <p14:creationId xmlns:p14="http://schemas.microsoft.com/office/powerpoint/2010/main" val="1000171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Title 1"/>
          <p:cNvSpPr>
            <a:spLocks noGrp="1"/>
          </p:cNvSpPr>
          <p:nvPr>
            <p:ph type="title"/>
          </p:nvPr>
        </p:nvSpPr>
        <p:spPr>
          <a:xfrm>
            <a:off x="378822" y="865007"/>
            <a:ext cx="10515600" cy="2852737"/>
          </a:xfrm>
        </p:spPr>
        <p:txBody>
          <a:bodyPr/>
          <a:lstStyle/>
          <a:p>
            <a:pPr algn="ctr"/>
            <a:r>
              <a:rPr lang="en-US" b="1" dirty="0"/>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2903</TotalTime>
  <Words>1346</Words>
  <Application>Microsoft Office PowerPoint</Application>
  <PresentationFormat>Widescreen</PresentationFormat>
  <Paragraphs>141</Paragraphs>
  <Slides>8</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vt:i4>
      </vt:variant>
    </vt:vector>
  </HeadingPairs>
  <TitlesOfParts>
    <vt:vector size="18" baseType="lpstr">
      <vt:lpstr>Arial</vt:lpstr>
      <vt:lpstr>Calibri</vt:lpstr>
      <vt:lpstr>Calibri Light</vt:lpstr>
      <vt:lpstr>Century Schoolbook</vt:lpstr>
      <vt:lpstr>Mangal</vt:lpstr>
      <vt:lpstr>Times New Roman</vt:lpstr>
      <vt:lpstr>Wingdings 2</vt:lpstr>
      <vt:lpstr>2_Office Theme</vt:lpstr>
      <vt:lpstr>1_Office Theme</vt:lpstr>
      <vt:lpstr>View</vt:lpstr>
      <vt:lpstr>Presentation by EPFOA  Transfer Policy – Commissioners Cadre    </vt:lpstr>
      <vt:lpstr>SALIENT FEATURES - SUGGESTIONS FOR MODIFICATIONS </vt:lpstr>
      <vt:lpstr>COMPETENT AUTHORITY- SUGGESTIONS FOR MODIFICATIONS </vt:lpstr>
      <vt:lpstr>TENURE - SUGGESTIONS FOR MODIFICATIONS </vt:lpstr>
      <vt:lpstr>TENURE- SUGGESTIONS FOR MODIFICATIONS </vt:lpstr>
      <vt:lpstr>TRANSFER PROCEDURE- SUGGESTIONS FOR MODIFICATIONS </vt:lpstr>
      <vt:lpstr>New Provisions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epfo</dc:creator>
  <cp:lastModifiedBy>HP</cp:lastModifiedBy>
  <cp:revision>268</cp:revision>
  <cp:lastPrinted>2024-07-08T04:34:02Z</cp:lastPrinted>
  <dcterms:created xsi:type="dcterms:W3CDTF">2020-12-06T02:31:06Z</dcterms:created>
  <dcterms:modified xsi:type="dcterms:W3CDTF">2024-10-07T10:27:36Z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b621ec364dfa4a93b61916a7e7eeb90b</vt:lpwstr>
  </property>
</Properties>
</file>